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 id="2147483680" r:id="rId5"/>
  </p:sldMasterIdLst>
  <p:notesMasterIdLst>
    <p:notesMasterId r:id="rId29"/>
  </p:notesMasterIdLst>
  <p:handoutMasterIdLst>
    <p:handoutMasterId r:id="rId30"/>
  </p:handoutMasterIdLst>
  <p:sldIdLst>
    <p:sldId id="256" r:id="rId6"/>
    <p:sldId id="448" r:id="rId7"/>
    <p:sldId id="439" r:id="rId8"/>
    <p:sldId id="435" r:id="rId9"/>
    <p:sldId id="437" r:id="rId10"/>
    <p:sldId id="440" r:id="rId11"/>
    <p:sldId id="454" r:id="rId12"/>
    <p:sldId id="455" r:id="rId13"/>
    <p:sldId id="456" r:id="rId14"/>
    <p:sldId id="457" r:id="rId15"/>
    <p:sldId id="441" r:id="rId16"/>
    <p:sldId id="447" r:id="rId17"/>
    <p:sldId id="444" r:id="rId18"/>
    <p:sldId id="436" r:id="rId19"/>
    <p:sldId id="442" r:id="rId20"/>
    <p:sldId id="438" r:id="rId21"/>
    <p:sldId id="443" r:id="rId22"/>
    <p:sldId id="446" r:id="rId23"/>
    <p:sldId id="450" r:id="rId24"/>
    <p:sldId id="449" r:id="rId25"/>
    <p:sldId id="451" r:id="rId26"/>
    <p:sldId id="452" r:id="rId27"/>
    <p:sldId id="434" r:id="rId28"/>
  </p:sldIdLst>
  <p:sldSz cx="9144000" cy="6858000" type="screen4x3"/>
  <p:notesSz cx="6797675" cy="9874250"/>
  <p:embeddedFontLst>
    <p:embeddedFont>
      <p:font typeface="Arnold Bocklin MN" panose="02000503000000020004" pitchFamily="2" charset="0"/>
      <p:regular r:id="rId31"/>
    </p:embeddedFont>
    <p:embeddedFont>
      <p:font typeface="Arnold Boecklin" panose="04027200000000000000" pitchFamily="82" charset="0"/>
      <p:regular r:id="rId32"/>
    </p:embeddedFont>
    <p:embeddedFont>
      <p:font typeface="Caesar" pitchFamily="2" charset="0"/>
      <p:regular r:id="rId33"/>
    </p:embeddedFon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Romanus" panose="02000500000000000000" pitchFamily="50" charset="0"/>
      <p:regular r:id="rId40"/>
    </p:embeddedFont>
    <p:embeddedFont>
      <p:font typeface="Tahoma" panose="020B0604030504040204" pitchFamily="34" charset="0"/>
      <p:regular r:id="rId41"/>
      <p:bold r:id="rId42"/>
    </p:embeddedFont>
  </p:embeddedFontLst>
  <p:defaultTextStyle>
    <a:defPPr>
      <a:defRPr lang="fr-FR"/>
    </a:defPPr>
    <a:lvl1pPr algn="l" rtl="0" eaLnBrk="0" fontAlgn="base" hangingPunct="0">
      <a:spcBef>
        <a:spcPct val="0"/>
      </a:spcBef>
      <a:spcAft>
        <a:spcPct val="0"/>
      </a:spcAft>
      <a:defRPr u="sng" kern="1200">
        <a:solidFill>
          <a:schemeClr val="tx1"/>
        </a:solidFill>
        <a:latin typeface="LithographLight"/>
        <a:ea typeface="+mn-ea"/>
        <a:cs typeface="Times New Roman" panose="02020603050405020304" pitchFamily="18" charset="0"/>
      </a:defRPr>
    </a:lvl1pPr>
    <a:lvl2pPr marL="457200" algn="l" rtl="0" eaLnBrk="0" fontAlgn="base" hangingPunct="0">
      <a:spcBef>
        <a:spcPct val="0"/>
      </a:spcBef>
      <a:spcAft>
        <a:spcPct val="0"/>
      </a:spcAft>
      <a:defRPr u="sng" kern="1200">
        <a:solidFill>
          <a:schemeClr val="tx1"/>
        </a:solidFill>
        <a:latin typeface="LithographLight"/>
        <a:ea typeface="+mn-ea"/>
        <a:cs typeface="Times New Roman" panose="02020603050405020304" pitchFamily="18" charset="0"/>
      </a:defRPr>
    </a:lvl2pPr>
    <a:lvl3pPr marL="914400" algn="l" rtl="0" eaLnBrk="0" fontAlgn="base" hangingPunct="0">
      <a:spcBef>
        <a:spcPct val="0"/>
      </a:spcBef>
      <a:spcAft>
        <a:spcPct val="0"/>
      </a:spcAft>
      <a:defRPr u="sng" kern="1200">
        <a:solidFill>
          <a:schemeClr val="tx1"/>
        </a:solidFill>
        <a:latin typeface="LithographLight"/>
        <a:ea typeface="+mn-ea"/>
        <a:cs typeface="Times New Roman" panose="02020603050405020304" pitchFamily="18" charset="0"/>
      </a:defRPr>
    </a:lvl3pPr>
    <a:lvl4pPr marL="1371600" algn="l" rtl="0" eaLnBrk="0" fontAlgn="base" hangingPunct="0">
      <a:spcBef>
        <a:spcPct val="0"/>
      </a:spcBef>
      <a:spcAft>
        <a:spcPct val="0"/>
      </a:spcAft>
      <a:defRPr u="sng" kern="1200">
        <a:solidFill>
          <a:schemeClr val="tx1"/>
        </a:solidFill>
        <a:latin typeface="LithographLight"/>
        <a:ea typeface="+mn-ea"/>
        <a:cs typeface="Times New Roman" panose="02020603050405020304" pitchFamily="18" charset="0"/>
      </a:defRPr>
    </a:lvl4pPr>
    <a:lvl5pPr marL="1828800" algn="l" rtl="0" eaLnBrk="0" fontAlgn="base" hangingPunct="0">
      <a:spcBef>
        <a:spcPct val="0"/>
      </a:spcBef>
      <a:spcAft>
        <a:spcPct val="0"/>
      </a:spcAft>
      <a:defRPr u="sng" kern="1200">
        <a:solidFill>
          <a:schemeClr val="tx1"/>
        </a:solidFill>
        <a:latin typeface="LithographLight"/>
        <a:ea typeface="+mn-ea"/>
        <a:cs typeface="Times New Roman" panose="02020603050405020304" pitchFamily="18" charset="0"/>
      </a:defRPr>
    </a:lvl5pPr>
    <a:lvl6pPr marL="2286000" algn="l" defTabSz="914400" rtl="0" eaLnBrk="1" latinLnBrk="0" hangingPunct="1">
      <a:defRPr u="sng" kern="1200">
        <a:solidFill>
          <a:schemeClr val="tx1"/>
        </a:solidFill>
        <a:latin typeface="LithographLight"/>
        <a:ea typeface="+mn-ea"/>
        <a:cs typeface="Times New Roman" panose="02020603050405020304" pitchFamily="18" charset="0"/>
      </a:defRPr>
    </a:lvl6pPr>
    <a:lvl7pPr marL="2743200" algn="l" defTabSz="914400" rtl="0" eaLnBrk="1" latinLnBrk="0" hangingPunct="1">
      <a:defRPr u="sng" kern="1200">
        <a:solidFill>
          <a:schemeClr val="tx1"/>
        </a:solidFill>
        <a:latin typeface="LithographLight"/>
        <a:ea typeface="+mn-ea"/>
        <a:cs typeface="Times New Roman" panose="02020603050405020304" pitchFamily="18" charset="0"/>
      </a:defRPr>
    </a:lvl7pPr>
    <a:lvl8pPr marL="3200400" algn="l" defTabSz="914400" rtl="0" eaLnBrk="1" latinLnBrk="0" hangingPunct="1">
      <a:defRPr u="sng" kern="1200">
        <a:solidFill>
          <a:schemeClr val="tx1"/>
        </a:solidFill>
        <a:latin typeface="LithographLight"/>
        <a:ea typeface="+mn-ea"/>
        <a:cs typeface="Times New Roman" panose="02020603050405020304" pitchFamily="18" charset="0"/>
      </a:defRPr>
    </a:lvl8pPr>
    <a:lvl9pPr marL="3657600" algn="l" defTabSz="914400" rtl="0" eaLnBrk="1" latinLnBrk="0" hangingPunct="1">
      <a:defRPr u="sng" kern="1200">
        <a:solidFill>
          <a:schemeClr val="tx1"/>
        </a:solidFill>
        <a:latin typeface="LithographLight"/>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3B25"/>
    <a:srgbClr val="932D1C"/>
    <a:srgbClr val="F6D0D0"/>
    <a:srgbClr val="811815"/>
    <a:srgbClr val="D12421"/>
    <a:srgbClr val="FC5060"/>
    <a:srgbClr val="FF0000"/>
    <a:srgbClr val="FF0066"/>
    <a:srgbClr val="0000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p:cViewPr varScale="1">
        <p:scale>
          <a:sx n="113" d="100"/>
          <a:sy n="113" d="100"/>
        </p:scale>
        <p:origin x="1590" y="96"/>
      </p:cViewPr>
      <p:guideLst>
        <p:guide orient="horz" pos="2160"/>
        <p:guide pos="2880"/>
      </p:guideLst>
    </p:cSldViewPr>
  </p:slideViewPr>
  <p:outlineViewPr>
    <p:cViewPr>
      <p:scale>
        <a:sx n="33" d="100"/>
        <a:sy n="33" d="100"/>
      </p:scale>
      <p:origin x="0" y="-623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76" d="100"/>
          <a:sy n="76" d="100"/>
        </p:scale>
        <p:origin x="-2400" y="-102"/>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9661207-9AF4-4EF6-BC3E-7F357CB91936}"/>
              </a:ext>
            </a:extLst>
          </p:cNvPr>
          <p:cNvSpPr>
            <a:spLocks noGrp="1" noChangeArrowheads="1"/>
          </p:cNvSpPr>
          <p:nvPr>
            <p:ph type="hdr" sz="quarter"/>
          </p:nvPr>
        </p:nvSpPr>
        <p:spPr bwMode="auto">
          <a:xfrm>
            <a:off x="2" y="1"/>
            <a:ext cx="2944813" cy="492125"/>
          </a:xfrm>
          <a:prstGeom prst="rect">
            <a:avLst/>
          </a:prstGeom>
          <a:noFill/>
          <a:ln w="9525">
            <a:noFill/>
            <a:miter lim="800000"/>
            <a:headEnd/>
            <a:tailEnd/>
          </a:ln>
          <a:effectLst/>
        </p:spPr>
        <p:txBody>
          <a:bodyPr vert="horz" wrap="square" lIns="91562" tIns="45782" rIns="91562" bIns="45782" numCol="1" anchor="t" anchorCtr="0" compatLnSpc="1">
            <a:prstTxWarp prst="textNoShape">
              <a:avLst/>
            </a:prstTxWarp>
          </a:bodyPr>
          <a:lstStyle>
            <a:lvl1pPr defTabSz="916004" eaLnBrk="1" hangingPunct="1">
              <a:defRPr sz="1200" u="none">
                <a:latin typeface="Times New Roman" pitchFamily="18" charset="0"/>
                <a:cs typeface="+mn-cs"/>
              </a:defRPr>
            </a:lvl1pPr>
          </a:lstStyle>
          <a:p>
            <a:pPr>
              <a:defRPr/>
            </a:pPr>
            <a:endParaRPr lang="fr-FR" altLang="fr-FR"/>
          </a:p>
        </p:txBody>
      </p:sp>
      <p:sp>
        <p:nvSpPr>
          <p:cNvPr id="3075" name="Rectangle 3">
            <a:extLst>
              <a:ext uri="{FF2B5EF4-FFF2-40B4-BE49-F238E27FC236}">
                <a16:creationId xmlns:a16="http://schemas.microsoft.com/office/drawing/2014/main" id="{BE5BA1A2-D3A2-4757-9AA6-54BD69B23CFD}"/>
              </a:ext>
            </a:extLst>
          </p:cNvPr>
          <p:cNvSpPr>
            <a:spLocks noGrp="1" noChangeArrowheads="1"/>
          </p:cNvSpPr>
          <p:nvPr>
            <p:ph type="dt" sz="quarter" idx="1"/>
          </p:nvPr>
        </p:nvSpPr>
        <p:spPr bwMode="auto">
          <a:xfrm>
            <a:off x="3852863" y="1"/>
            <a:ext cx="2944812" cy="492125"/>
          </a:xfrm>
          <a:prstGeom prst="rect">
            <a:avLst/>
          </a:prstGeom>
          <a:noFill/>
          <a:ln w="9525">
            <a:noFill/>
            <a:miter lim="800000"/>
            <a:headEnd/>
            <a:tailEnd/>
          </a:ln>
          <a:effectLst/>
        </p:spPr>
        <p:txBody>
          <a:bodyPr vert="horz" wrap="square" lIns="91562" tIns="45782" rIns="91562" bIns="45782" numCol="1" anchor="t" anchorCtr="0" compatLnSpc="1">
            <a:prstTxWarp prst="textNoShape">
              <a:avLst/>
            </a:prstTxWarp>
          </a:bodyPr>
          <a:lstStyle>
            <a:lvl1pPr algn="r" defTabSz="916004" eaLnBrk="1" hangingPunct="1">
              <a:defRPr sz="1200" u="none">
                <a:latin typeface="Times New Roman" pitchFamily="18" charset="0"/>
                <a:cs typeface="+mn-cs"/>
              </a:defRPr>
            </a:lvl1pPr>
          </a:lstStyle>
          <a:p>
            <a:pPr>
              <a:defRPr/>
            </a:pPr>
            <a:endParaRPr lang="fr-FR" altLang="fr-FR"/>
          </a:p>
        </p:txBody>
      </p:sp>
      <p:sp>
        <p:nvSpPr>
          <p:cNvPr id="3076" name="Rectangle 4">
            <a:extLst>
              <a:ext uri="{FF2B5EF4-FFF2-40B4-BE49-F238E27FC236}">
                <a16:creationId xmlns:a16="http://schemas.microsoft.com/office/drawing/2014/main" id="{8F5DEC92-332C-436B-9CB9-9843818CAD70}"/>
              </a:ext>
            </a:extLst>
          </p:cNvPr>
          <p:cNvSpPr>
            <a:spLocks noGrp="1" noChangeArrowheads="1"/>
          </p:cNvSpPr>
          <p:nvPr>
            <p:ph type="ftr" sz="quarter" idx="2"/>
          </p:nvPr>
        </p:nvSpPr>
        <p:spPr bwMode="auto">
          <a:xfrm>
            <a:off x="2" y="9382126"/>
            <a:ext cx="2944813" cy="492125"/>
          </a:xfrm>
          <a:prstGeom prst="rect">
            <a:avLst/>
          </a:prstGeom>
          <a:noFill/>
          <a:ln w="9525">
            <a:noFill/>
            <a:miter lim="800000"/>
            <a:headEnd/>
            <a:tailEnd/>
          </a:ln>
          <a:effectLst/>
        </p:spPr>
        <p:txBody>
          <a:bodyPr vert="horz" wrap="square" lIns="91562" tIns="45782" rIns="91562" bIns="45782" numCol="1" anchor="b" anchorCtr="0" compatLnSpc="1">
            <a:prstTxWarp prst="textNoShape">
              <a:avLst/>
            </a:prstTxWarp>
          </a:bodyPr>
          <a:lstStyle>
            <a:lvl1pPr defTabSz="916004" eaLnBrk="1" hangingPunct="1">
              <a:defRPr sz="1200" u="none">
                <a:latin typeface="Times New Roman" pitchFamily="18" charset="0"/>
                <a:cs typeface="+mn-cs"/>
              </a:defRPr>
            </a:lvl1pPr>
          </a:lstStyle>
          <a:p>
            <a:pPr>
              <a:defRPr/>
            </a:pPr>
            <a:endParaRPr lang="fr-FR" altLang="fr-FR"/>
          </a:p>
        </p:txBody>
      </p:sp>
      <p:sp>
        <p:nvSpPr>
          <p:cNvPr id="3077" name="Rectangle 5">
            <a:extLst>
              <a:ext uri="{FF2B5EF4-FFF2-40B4-BE49-F238E27FC236}">
                <a16:creationId xmlns:a16="http://schemas.microsoft.com/office/drawing/2014/main" id="{980651EF-26D0-483C-B453-5AAAF08A4EA4}"/>
              </a:ext>
            </a:extLst>
          </p:cNvPr>
          <p:cNvSpPr>
            <a:spLocks noGrp="1" noChangeArrowheads="1"/>
          </p:cNvSpPr>
          <p:nvPr>
            <p:ph type="sldNum" sz="quarter" idx="3"/>
          </p:nvPr>
        </p:nvSpPr>
        <p:spPr bwMode="auto">
          <a:xfrm>
            <a:off x="3852863" y="9382126"/>
            <a:ext cx="2944812" cy="492125"/>
          </a:xfrm>
          <a:prstGeom prst="rect">
            <a:avLst/>
          </a:prstGeom>
          <a:noFill/>
          <a:ln w="9525">
            <a:noFill/>
            <a:miter lim="800000"/>
            <a:headEnd/>
            <a:tailEnd/>
          </a:ln>
          <a:effectLst/>
        </p:spPr>
        <p:txBody>
          <a:bodyPr vert="horz" wrap="square" lIns="91562" tIns="45782" rIns="91562" bIns="45782" numCol="1" anchor="b" anchorCtr="0" compatLnSpc="1">
            <a:prstTxWarp prst="textNoShape">
              <a:avLst/>
            </a:prstTxWarp>
          </a:bodyPr>
          <a:lstStyle>
            <a:lvl1pPr algn="r" defTabSz="915988" eaLnBrk="1" hangingPunct="1">
              <a:defRPr sz="1200" u="none">
                <a:latin typeface="Times New Roman" panose="02020603050405020304" pitchFamily="18" charset="0"/>
              </a:defRPr>
            </a:lvl1pPr>
          </a:lstStyle>
          <a:p>
            <a:pPr>
              <a:defRPr/>
            </a:pPr>
            <a:fld id="{B553646A-A72F-4DEE-9F3D-4F3FB3426511}" type="slidenum">
              <a:rPr lang="fr-FR" altLang="fr-FR"/>
              <a:pPr>
                <a:defRPr/>
              </a:pPr>
              <a:t>‹#›</a:t>
            </a:fld>
            <a:endParaRPr lang="fr-FR"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835C629C-A0A5-45AD-B532-F669969DD01B}"/>
              </a:ext>
            </a:extLst>
          </p:cNvPr>
          <p:cNvSpPr>
            <a:spLocks noGrp="1" noChangeArrowheads="1"/>
          </p:cNvSpPr>
          <p:nvPr>
            <p:ph type="hdr" sz="quarter"/>
          </p:nvPr>
        </p:nvSpPr>
        <p:spPr bwMode="auto">
          <a:xfrm>
            <a:off x="2" y="1"/>
            <a:ext cx="2944813" cy="492125"/>
          </a:xfrm>
          <a:prstGeom prst="rect">
            <a:avLst/>
          </a:prstGeom>
          <a:noFill/>
          <a:ln w="9525">
            <a:noFill/>
            <a:miter lim="800000"/>
            <a:headEnd/>
            <a:tailEnd/>
          </a:ln>
          <a:effectLst/>
        </p:spPr>
        <p:txBody>
          <a:bodyPr vert="horz" wrap="square" lIns="91562" tIns="45782" rIns="91562" bIns="45782" numCol="1" anchor="t" anchorCtr="0" compatLnSpc="1">
            <a:prstTxWarp prst="textNoShape">
              <a:avLst/>
            </a:prstTxWarp>
          </a:bodyPr>
          <a:lstStyle>
            <a:lvl1pPr defTabSz="916004" eaLnBrk="1" hangingPunct="1">
              <a:defRPr sz="1200" u="none">
                <a:latin typeface="Times New Roman" pitchFamily="18" charset="0"/>
                <a:cs typeface="+mn-cs"/>
              </a:defRPr>
            </a:lvl1pPr>
          </a:lstStyle>
          <a:p>
            <a:pPr>
              <a:defRPr/>
            </a:pPr>
            <a:endParaRPr lang="fr-CH"/>
          </a:p>
        </p:txBody>
      </p:sp>
      <p:sp>
        <p:nvSpPr>
          <p:cNvPr id="98307" name="Rectangle 3">
            <a:extLst>
              <a:ext uri="{FF2B5EF4-FFF2-40B4-BE49-F238E27FC236}">
                <a16:creationId xmlns:a16="http://schemas.microsoft.com/office/drawing/2014/main" id="{4567347C-9E87-439C-B1B9-7B9F98BA0E66}"/>
              </a:ext>
            </a:extLst>
          </p:cNvPr>
          <p:cNvSpPr>
            <a:spLocks noGrp="1" noChangeArrowheads="1"/>
          </p:cNvSpPr>
          <p:nvPr>
            <p:ph type="dt" idx="1"/>
          </p:nvPr>
        </p:nvSpPr>
        <p:spPr bwMode="auto">
          <a:xfrm>
            <a:off x="3851277" y="1"/>
            <a:ext cx="2944813" cy="492125"/>
          </a:xfrm>
          <a:prstGeom prst="rect">
            <a:avLst/>
          </a:prstGeom>
          <a:noFill/>
          <a:ln w="9525">
            <a:noFill/>
            <a:miter lim="800000"/>
            <a:headEnd/>
            <a:tailEnd/>
          </a:ln>
          <a:effectLst/>
        </p:spPr>
        <p:txBody>
          <a:bodyPr vert="horz" wrap="square" lIns="91562" tIns="45782" rIns="91562" bIns="45782" numCol="1" anchor="t" anchorCtr="0" compatLnSpc="1">
            <a:prstTxWarp prst="textNoShape">
              <a:avLst/>
            </a:prstTxWarp>
          </a:bodyPr>
          <a:lstStyle>
            <a:lvl1pPr algn="r" defTabSz="916004" eaLnBrk="1" hangingPunct="1">
              <a:defRPr sz="1200" u="none">
                <a:latin typeface="Times New Roman" pitchFamily="18" charset="0"/>
                <a:cs typeface="+mn-cs"/>
              </a:defRPr>
            </a:lvl1pPr>
          </a:lstStyle>
          <a:p>
            <a:pPr>
              <a:defRPr/>
            </a:pPr>
            <a:endParaRPr lang="fr-CH"/>
          </a:p>
        </p:txBody>
      </p:sp>
      <p:sp>
        <p:nvSpPr>
          <p:cNvPr id="2052" name="Rectangle 4">
            <a:extLst>
              <a:ext uri="{FF2B5EF4-FFF2-40B4-BE49-F238E27FC236}">
                <a16:creationId xmlns:a16="http://schemas.microsoft.com/office/drawing/2014/main" id="{4D414DAD-D29D-406B-A3F8-040D8B3A2BF5}"/>
              </a:ext>
            </a:extLst>
          </p:cNvPr>
          <p:cNvSpPr>
            <a:spLocks noGrp="1" noRot="1" noChangeAspect="1" noChangeArrowheads="1" noTextEdit="1"/>
          </p:cNvSpPr>
          <p:nvPr>
            <p:ph type="sldImg" idx="2"/>
          </p:nvPr>
        </p:nvSpPr>
        <p:spPr bwMode="auto">
          <a:xfrm>
            <a:off x="931863" y="741363"/>
            <a:ext cx="4935537" cy="3702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9" name="Rectangle 5">
            <a:extLst>
              <a:ext uri="{FF2B5EF4-FFF2-40B4-BE49-F238E27FC236}">
                <a16:creationId xmlns:a16="http://schemas.microsoft.com/office/drawing/2014/main" id="{A09C901C-CE03-4EC9-BB31-C2EA7E160FDC}"/>
              </a:ext>
            </a:extLst>
          </p:cNvPr>
          <p:cNvSpPr>
            <a:spLocks noGrp="1" noChangeArrowheads="1"/>
          </p:cNvSpPr>
          <p:nvPr>
            <p:ph type="body" sz="quarter" idx="3"/>
          </p:nvPr>
        </p:nvSpPr>
        <p:spPr bwMode="auto">
          <a:xfrm>
            <a:off x="679450" y="4689475"/>
            <a:ext cx="5438775" cy="4443413"/>
          </a:xfrm>
          <a:prstGeom prst="rect">
            <a:avLst/>
          </a:prstGeom>
          <a:noFill/>
          <a:ln w="9525">
            <a:noFill/>
            <a:miter lim="800000"/>
            <a:headEnd/>
            <a:tailEnd/>
          </a:ln>
          <a:effectLst/>
        </p:spPr>
        <p:txBody>
          <a:bodyPr vert="horz" wrap="square" lIns="91562" tIns="45782" rIns="91562" bIns="45782" numCol="1" anchor="t" anchorCtr="0" compatLnSpc="1">
            <a:prstTxWarp prst="textNoShape">
              <a:avLst/>
            </a:prstTxWarp>
          </a:bodyPr>
          <a:lstStyle/>
          <a:p>
            <a:pPr lvl="0"/>
            <a:r>
              <a:rPr lang="fr-CH" noProof="0"/>
              <a:t>Cliquez pour modifier les styles du texte du masque</a:t>
            </a:r>
          </a:p>
          <a:p>
            <a:pPr lvl="1"/>
            <a:r>
              <a:rPr lang="fr-CH" noProof="0"/>
              <a:t>Deuxième niveau</a:t>
            </a:r>
          </a:p>
          <a:p>
            <a:pPr lvl="2"/>
            <a:r>
              <a:rPr lang="fr-CH" noProof="0"/>
              <a:t>Troisième niveau</a:t>
            </a:r>
          </a:p>
          <a:p>
            <a:pPr lvl="3"/>
            <a:r>
              <a:rPr lang="fr-CH" noProof="0"/>
              <a:t>Quatrième niveau</a:t>
            </a:r>
          </a:p>
          <a:p>
            <a:pPr lvl="4"/>
            <a:r>
              <a:rPr lang="fr-CH" noProof="0"/>
              <a:t>Cinquième niveau</a:t>
            </a:r>
          </a:p>
        </p:txBody>
      </p:sp>
      <p:sp>
        <p:nvSpPr>
          <p:cNvPr id="98310" name="Rectangle 6">
            <a:extLst>
              <a:ext uri="{FF2B5EF4-FFF2-40B4-BE49-F238E27FC236}">
                <a16:creationId xmlns:a16="http://schemas.microsoft.com/office/drawing/2014/main" id="{D7A8D8B8-9890-4C21-8B2B-691B814A5C89}"/>
              </a:ext>
            </a:extLst>
          </p:cNvPr>
          <p:cNvSpPr>
            <a:spLocks noGrp="1" noChangeArrowheads="1"/>
          </p:cNvSpPr>
          <p:nvPr>
            <p:ph type="ftr" sz="quarter" idx="4"/>
          </p:nvPr>
        </p:nvSpPr>
        <p:spPr bwMode="auto">
          <a:xfrm>
            <a:off x="2" y="9380539"/>
            <a:ext cx="2944813" cy="492125"/>
          </a:xfrm>
          <a:prstGeom prst="rect">
            <a:avLst/>
          </a:prstGeom>
          <a:noFill/>
          <a:ln w="9525">
            <a:noFill/>
            <a:miter lim="800000"/>
            <a:headEnd/>
            <a:tailEnd/>
          </a:ln>
          <a:effectLst/>
        </p:spPr>
        <p:txBody>
          <a:bodyPr vert="horz" wrap="square" lIns="91562" tIns="45782" rIns="91562" bIns="45782" numCol="1" anchor="b" anchorCtr="0" compatLnSpc="1">
            <a:prstTxWarp prst="textNoShape">
              <a:avLst/>
            </a:prstTxWarp>
          </a:bodyPr>
          <a:lstStyle>
            <a:lvl1pPr defTabSz="916004" eaLnBrk="1" hangingPunct="1">
              <a:defRPr sz="1200" u="none">
                <a:latin typeface="Times New Roman" pitchFamily="18" charset="0"/>
                <a:cs typeface="+mn-cs"/>
              </a:defRPr>
            </a:lvl1pPr>
          </a:lstStyle>
          <a:p>
            <a:pPr>
              <a:defRPr/>
            </a:pPr>
            <a:endParaRPr lang="fr-CH"/>
          </a:p>
        </p:txBody>
      </p:sp>
      <p:sp>
        <p:nvSpPr>
          <p:cNvPr id="98311" name="Rectangle 7">
            <a:extLst>
              <a:ext uri="{FF2B5EF4-FFF2-40B4-BE49-F238E27FC236}">
                <a16:creationId xmlns:a16="http://schemas.microsoft.com/office/drawing/2014/main" id="{14837E7D-1CD9-4093-BEF1-FDB562E4EF42}"/>
              </a:ext>
            </a:extLst>
          </p:cNvPr>
          <p:cNvSpPr>
            <a:spLocks noGrp="1" noChangeArrowheads="1"/>
          </p:cNvSpPr>
          <p:nvPr>
            <p:ph type="sldNum" sz="quarter" idx="5"/>
          </p:nvPr>
        </p:nvSpPr>
        <p:spPr bwMode="auto">
          <a:xfrm>
            <a:off x="3851277" y="9380539"/>
            <a:ext cx="2944813" cy="492125"/>
          </a:xfrm>
          <a:prstGeom prst="rect">
            <a:avLst/>
          </a:prstGeom>
          <a:noFill/>
          <a:ln w="9525">
            <a:noFill/>
            <a:miter lim="800000"/>
            <a:headEnd/>
            <a:tailEnd/>
          </a:ln>
          <a:effectLst/>
        </p:spPr>
        <p:txBody>
          <a:bodyPr vert="horz" wrap="square" lIns="91562" tIns="45782" rIns="91562" bIns="45782" numCol="1" anchor="b" anchorCtr="0" compatLnSpc="1">
            <a:prstTxWarp prst="textNoShape">
              <a:avLst/>
            </a:prstTxWarp>
          </a:bodyPr>
          <a:lstStyle>
            <a:lvl1pPr algn="r" defTabSz="915988" eaLnBrk="1" hangingPunct="1">
              <a:defRPr sz="1200" u="none">
                <a:latin typeface="Times New Roman" panose="02020603050405020304" pitchFamily="18" charset="0"/>
              </a:defRPr>
            </a:lvl1pPr>
          </a:lstStyle>
          <a:p>
            <a:pPr>
              <a:defRPr/>
            </a:pPr>
            <a:fld id="{1C7881E2-2775-45FE-8B90-D4FEF9AF99A8}" type="slidenum">
              <a:rPr lang="fr-CH" altLang="fr-FR"/>
              <a:pPr>
                <a:defRPr/>
              </a:pPr>
              <a:t>‹#›</a:t>
            </a:fld>
            <a:endParaRPr lang="fr-CH" alt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65F332AD-E62D-7C91-8400-9480584C7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CE856CB-ECD4-4255-A735-0677E82DADB7}" type="slidenum">
              <a:rPr lang="fr-FR" altLang="fr-FR"/>
              <a:pPr eaLnBrk="1" hangingPunct="1"/>
              <a:t>1</a:t>
            </a:fld>
            <a:endParaRPr lang="fr-FR" altLang="fr-FR"/>
          </a:p>
        </p:txBody>
      </p:sp>
      <p:sp>
        <p:nvSpPr>
          <p:cNvPr id="50179" name="Rectangle 2">
            <a:extLst>
              <a:ext uri="{FF2B5EF4-FFF2-40B4-BE49-F238E27FC236}">
                <a16:creationId xmlns:a16="http://schemas.microsoft.com/office/drawing/2014/main" id="{E2FB43DD-82A8-04D6-5902-FF6A862B87AC}"/>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1B17E097-89C1-92B2-C459-88AF52A17F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65F332AD-E62D-7C91-8400-9480584C7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CE856CB-ECD4-4255-A735-0677E82DADB7}" type="slidenum">
              <a:rPr lang="fr-FR" altLang="fr-FR"/>
              <a:pPr eaLnBrk="1" hangingPunct="1"/>
              <a:t>2</a:t>
            </a:fld>
            <a:endParaRPr lang="fr-FR" altLang="fr-FR"/>
          </a:p>
        </p:txBody>
      </p:sp>
      <p:sp>
        <p:nvSpPr>
          <p:cNvPr id="50179" name="Rectangle 2">
            <a:extLst>
              <a:ext uri="{FF2B5EF4-FFF2-40B4-BE49-F238E27FC236}">
                <a16:creationId xmlns:a16="http://schemas.microsoft.com/office/drawing/2014/main" id="{E2FB43DD-82A8-04D6-5902-FF6A862B87AC}"/>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1B17E097-89C1-92B2-C459-88AF52A17F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latin typeface="Arial" panose="020B0604020202020204" pitchFamily="34" charset="0"/>
            </a:endParaRPr>
          </a:p>
        </p:txBody>
      </p:sp>
    </p:spTree>
    <p:extLst>
      <p:ext uri="{BB962C8B-B14F-4D97-AF65-F5344CB8AC3E}">
        <p14:creationId xmlns:p14="http://schemas.microsoft.com/office/powerpoint/2010/main" val="68856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fr-CH"/>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endParaRPr lang="fr-CH"/>
          </a:p>
        </p:txBody>
      </p:sp>
    </p:spTree>
    <p:extLst>
      <p:ext uri="{BB962C8B-B14F-4D97-AF65-F5344CB8AC3E}">
        <p14:creationId xmlns:p14="http://schemas.microsoft.com/office/powerpoint/2010/main" val="2804909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fr-CH"/>
          </a:p>
        </p:txBody>
      </p:sp>
      <p:sp>
        <p:nvSpPr>
          <p:cNvPr id="3" name="Espace réservé pour une imag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Espace réservé du texte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8067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CH"/>
          </a:p>
        </p:txBody>
      </p:sp>
      <p:sp>
        <p:nvSpPr>
          <p:cNvPr id="3" name="Espace réservé du texte vertical 2"/>
          <p:cNvSpPr>
            <a:spLocks noGrp="1"/>
          </p:cNvSpPr>
          <p:nvPr>
            <p:ph type="body" orient="vert" idx="1"/>
          </p:nvPr>
        </p:nvSpPr>
        <p:spPr>
          <a:xfrm>
            <a:off x="457200" y="1600200"/>
            <a:ext cx="8229600" cy="45259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1927479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609600"/>
            <a:ext cx="2057400" cy="5516563"/>
          </a:xfrm>
        </p:spPr>
        <p:txBody>
          <a:bodyPr vert="eaVert"/>
          <a:lstStyle/>
          <a:p>
            <a:r>
              <a:rPr lang="fr-FR"/>
              <a:t>Cliquez pour modifier le style du titre</a:t>
            </a:r>
            <a:endParaRPr lang="fr-CH"/>
          </a:p>
        </p:txBody>
      </p:sp>
      <p:sp>
        <p:nvSpPr>
          <p:cNvPr id="3" name="Espace réservé du texte vertical 2"/>
          <p:cNvSpPr>
            <a:spLocks noGrp="1"/>
          </p:cNvSpPr>
          <p:nvPr>
            <p:ph type="body" orient="vert" idx="1"/>
          </p:nvPr>
        </p:nvSpPr>
        <p:spPr>
          <a:xfrm>
            <a:off x="457200" y="609600"/>
            <a:ext cx="6019800" cy="55165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3492101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Titre. Image de la bibliothèque et texte">
    <p:spTree>
      <p:nvGrpSpPr>
        <p:cNvPr id="1" name=""/>
        <p:cNvGrpSpPr/>
        <p:nvPr/>
      </p:nvGrpSpPr>
      <p:grpSpPr>
        <a:xfrm>
          <a:off x="0" y="0"/>
          <a:ext cx="0" cy="0"/>
          <a:chOff x="0" y="0"/>
          <a:chExt cx="0" cy="0"/>
        </a:xfrm>
      </p:grpSpPr>
      <p:sp>
        <p:nvSpPr>
          <p:cNvPr id="2" name="Titre 1"/>
          <p:cNvSpPr>
            <a:spLocks noGrp="1"/>
          </p:cNvSpPr>
          <p:nvPr>
            <p:ph type="title"/>
          </p:nvPr>
        </p:nvSpPr>
        <p:spPr>
          <a:xfrm>
            <a:off x="685800" y="609600"/>
            <a:ext cx="7772400" cy="1143000"/>
          </a:xfrm>
        </p:spPr>
        <p:txBody>
          <a:bodyPr/>
          <a:lstStyle/>
          <a:p>
            <a:r>
              <a:rPr lang="fr-FR"/>
              <a:t>Cliquez pour modifier le style du titre</a:t>
            </a:r>
            <a:endParaRPr lang="fr-CH"/>
          </a:p>
        </p:txBody>
      </p:sp>
      <p:sp>
        <p:nvSpPr>
          <p:cNvPr id="3" name="Espace réservé de l'image de la bibliothèque 2"/>
          <p:cNvSpPr>
            <a:spLocks noGrp="1"/>
          </p:cNvSpPr>
          <p:nvPr>
            <p:ph type="clipArt" sz="half" idx="1"/>
          </p:nvPr>
        </p:nvSpPr>
        <p:spPr>
          <a:xfrm>
            <a:off x="457200" y="1600200"/>
            <a:ext cx="4038600" cy="4525963"/>
          </a:xfrm>
          <a:prstGeom prst="rect">
            <a:avLst/>
          </a:prstGeom>
        </p:spPr>
        <p:txBody>
          <a:bodyPr/>
          <a:lstStyle/>
          <a:p>
            <a:pPr lvl="0"/>
            <a:endParaRPr lang="fr-CH" noProof="0"/>
          </a:p>
        </p:txBody>
      </p:sp>
      <p:sp>
        <p:nvSpPr>
          <p:cNvPr id="4" name="Espace réservé du texte 3"/>
          <p:cNvSpPr>
            <a:spLocks noGrp="1"/>
          </p:cNvSpPr>
          <p:nvPr>
            <p:ph type="body" sz="half" idx="2"/>
          </p:nvPr>
        </p:nvSpPr>
        <p:spPr>
          <a:xfrm>
            <a:off x="4648200" y="1600200"/>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1091856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85800" y="609600"/>
            <a:ext cx="7772400" cy="1143000"/>
          </a:xfrm>
        </p:spPr>
        <p:txBody>
          <a:bodyPr/>
          <a:lstStyle/>
          <a:p>
            <a:r>
              <a:rPr lang="fr-FR"/>
              <a:t>Cliquez pour modifier le style du titre</a:t>
            </a:r>
            <a:endParaRPr lang="fr-CH"/>
          </a:p>
        </p:txBody>
      </p:sp>
      <p:sp>
        <p:nvSpPr>
          <p:cNvPr id="3" name="Espace réservé du texte 2"/>
          <p:cNvSpPr>
            <a:spLocks noGrp="1"/>
          </p:cNvSpPr>
          <p:nvPr>
            <p:ph type="body" sz="half" idx="1"/>
          </p:nvPr>
        </p:nvSpPr>
        <p:spPr>
          <a:xfrm>
            <a:off x="457200" y="1600200"/>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p:cNvSpPr>
            <a:spLocks noGrp="1"/>
          </p:cNvSpPr>
          <p:nvPr>
            <p:ph sz="half" idx="2"/>
          </p:nvPr>
        </p:nvSpPr>
        <p:spPr>
          <a:xfrm>
            <a:off x="4648200" y="1600200"/>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505248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Titre. 2 contenus et texte">
    <p:spTree>
      <p:nvGrpSpPr>
        <p:cNvPr id="1" name=""/>
        <p:cNvGrpSpPr/>
        <p:nvPr/>
      </p:nvGrpSpPr>
      <p:grpSpPr>
        <a:xfrm>
          <a:off x="0" y="0"/>
          <a:ext cx="0" cy="0"/>
          <a:chOff x="0" y="0"/>
          <a:chExt cx="0" cy="0"/>
        </a:xfrm>
      </p:grpSpPr>
      <p:sp>
        <p:nvSpPr>
          <p:cNvPr id="2" name="Titre 1"/>
          <p:cNvSpPr>
            <a:spLocks noGrp="1"/>
          </p:cNvSpPr>
          <p:nvPr>
            <p:ph type="title"/>
          </p:nvPr>
        </p:nvSpPr>
        <p:spPr>
          <a:xfrm>
            <a:off x="685800" y="609600"/>
            <a:ext cx="7772400" cy="1143000"/>
          </a:xfrm>
        </p:spPr>
        <p:txBody>
          <a:bodyPr/>
          <a:lstStyle/>
          <a:p>
            <a:r>
              <a:rPr lang="fr-FR"/>
              <a:t>Cliquez pour modifier le style du titre</a:t>
            </a:r>
            <a:endParaRPr lang="fr-CH"/>
          </a:p>
        </p:txBody>
      </p:sp>
      <p:sp>
        <p:nvSpPr>
          <p:cNvPr id="3" name="Espace réservé du contenu 2"/>
          <p:cNvSpPr>
            <a:spLocks noGrp="1"/>
          </p:cNvSpPr>
          <p:nvPr>
            <p:ph sz="quarter" idx="1"/>
          </p:nvPr>
        </p:nvSpPr>
        <p:spPr>
          <a:xfrm>
            <a:off x="457200" y="1600200"/>
            <a:ext cx="4038600" cy="21859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p:cNvSpPr>
            <a:spLocks noGrp="1"/>
          </p:cNvSpPr>
          <p:nvPr>
            <p:ph sz="quarter" idx="2"/>
          </p:nvPr>
        </p:nvSpPr>
        <p:spPr>
          <a:xfrm>
            <a:off x="457200" y="3938588"/>
            <a:ext cx="4038600" cy="2187575"/>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p:cNvSpPr>
            <a:spLocks noGrp="1"/>
          </p:cNvSpPr>
          <p:nvPr>
            <p:ph type="body" sz="half" idx="3"/>
          </p:nvPr>
        </p:nvSpPr>
        <p:spPr>
          <a:xfrm>
            <a:off x="4648200" y="1600200"/>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1869682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609600"/>
            <a:ext cx="8229600" cy="55165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691664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reserve="1">
  <p:cSld name="Titre. Contenu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685800" y="609600"/>
            <a:ext cx="7772400" cy="1143000"/>
          </a:xfrm>
        </p:spPr>
        <p:txBody>
          <a:bodyPr/>
          <a:lstStyle/>
          <a:p>
            <a:r>
              <a:rPr lang="fr-FR"/>
              <a:t>Cliquez pour modifier le style du titre</a:t>
            </a:r>
            <a:endParaRPr lang="fr-CH"/>
          </a:p>
        </p:txBody>
      </p:sp>
      <p:sp>
        <p:nvSpPr>
          <p:cNvPr id="3" name="Espace réservé du contenu 2"/>
          <p:cNvSpPr>
            <a:spLocks noGrp="1"/>
          </p:cNvSpPr>
          <p:nvPr>
            <p:ph sz="half" idx="1"/>
          </p:nvPr>
        </p:nvSpPr>
        <p:spPr>
          <a:xfrm>
            <a:off x="457200" y="1600200"/>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p:cNvSpPr>
            <a:spLocks noGrp="1"/>
          </p:cNvSpPr>
          <p:nvPr>
            <p:ph sz="quarter" idx="2"/>
          </p:nvPr>
        </p:nvSpPr>
        <p:spPr>
          <a:xfrm>
            <a:off x="4648200" y="1600200"/>
            <a:ext cx="4038600" cy="21859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contenu 4"/>
          <p:cNvSpPr>
            <a:spLocks noGrp="1"/>
          </p:cNvSpPr>
          <p:nvPr>
            <p:ph sz="quarter" idx="3"/>
          </p:nvPr>
        </p:nvSpPr>
        <p:spPr>
          <a:xfrm>
            <a:off x="4648200" y="3938588"/>
            <a:ext cx="4038600" cy="2187575"/>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3657976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A5E88E-C9B6-EF8D-69CE-0908D5A1444D}"/>
              </a:ext>
            </a:extLst>
          </p:cNvPr>
          <p:cNvSpPr>
            <a:spLocks noGrp="1"/>
          </p:cNvSpPr>
          <p:nvPr>
            <p:ph type="ctrTitle"/>
          </p:nvPr>
        </p:nvSpPr>
        <p:spPr>
          <a:xfrm>
            <a:off x="1143000" y="1122363"/>
            <a:ext cx="6858000" cy="2387600"/>
          </a:xfrm>
        </p:spPr>
        <p:txBody>
          <a:bodyPr anchor="b"/>
          <a:lstStyle>
            <a:lvl1pPr algn="ctr">
              <a:defRPr sz="6000"/>
            </a:lvl1pPr>
          </a:lstStyle>
          <a:p>
            <a:r>
              <a:rPr lang="fr-FR"/>
              <a:t>Modifiez le style du titre</a:t>
            </a:r>
            <a:endParaRPr lang="fr-CH"/>
          </a:p>
        </p:txBody>
      </p:sp>
      <p:sp>
        <p:nvSpPr>
          <p:cNvPr id="3" name="Sous-titre 2">
            <a:extLst>
              <a:ext uri="{FF2B5EF4-FFF2-40B4-BE49-F238E27FC236}">
                <a16:creationId xmlns:a16="http://schemas.microsoft.com/office/drawing/2014/main" id="{AA592494-57A5-D91B-9801-B596D41C3A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H"/>
          </a:p>
        </p:txBody>
      </p:sp>
      <p:sp>
        <p:nvSpPr>
          <p:cNvPr id="4" name="Espace réservé de la date 3">
            <a:extLst>
              <a:ext uri="{FF2B5EF4-FFF2-40B4-BE49-F238E27FC236}">
                <a16:creationId xmlns:a16="http://schemas.microsoft.com/office/drawing/2014/main" id="{3A40835C-DD77-3DD0-D6F3-5A615FA92A7F}"/>
              </a:ext>
            </a:extLst>
          </p:cNvPr>
          <p:cNvSpPr>
            <a:spLocks noGrp="1"/>
          </p:cNvSpPr>
          <p:nvPr>
            <p:ph type="dt" sz="half" idx="10"/>
          </p:nvPr>
        </p:nvSpPr>
        <p:spPr/>
        <p:txBody>
          <a:bodyPr/>
          <a:lstStyle/>
          <a:p>
            <a:fld id="{1735D7F2-1E50-4452-9B42-997BDB1A552C}" type="datetimeFigureOut">
              <a:rPr lang="fr-CH" smtClean="0"/>
              <a:t>10.01.2023</a:t>
            </a:fld>
            <a:endParaRPr lang="fr-CH"/>
          </a:p>
        </p:txBody>
      </p:sp>
      <p:sp>
        <p:nvSpPr>
          <p:cNvPr id="5" name="Espace réservé du pied de page 4">
            <a:extLst>
              <a:ext uri="{FF2B5EF4-FFF2-40B4-BE49-F238E27FC236}">
                <a16:creationId xmlns:a16="http://schemas.microsoft.com/office/drawing/2014/main" id="{9794EFD6-5830-833D-D764-7579002CC44C}"/>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BC85F7EE-DE71-2764-E9BB-69B2B0B62787}"/>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38224729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6D6EC9-5EAA-312C-2D49-74CE6F2E6747}"/>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55F717A4-5A87-7219-53F8-F51B54A4846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CFD591F6-1712-9462-2417-5061FD96CB92}"/>
              </a:ext>
            </a:extLst>
          </p:cNvPr>
          <p:cNvSpPr>
            <a:spLocks noGrp="1"/>
          </p:cNvSpPr>
          <p:nvPr>
            <p:ph type="dt" sz="half" idx="10"/>
          </p:nvPr>
        </p:nvSpPr>
        <p:spPr/>
        <p:txBody>
          <a:bodyPr/>
          <a:lstStyle/>
          <a:p>
            <a:fld id="{1735D7F2-1E50-4452-9B42-997BDB1A552C}" type="datetimeFigureOut">
              <a:rPr lang="fr-CH" smtClean="0"/>
              <a:t>10.01.2023</a:t>
            </a:fld>
            <a:endParaRPr lang="fr-CH"/>
          </a:p>
        </p:txBody>
      </p:sp>
      <p:sp>
        <p:nvSpPr>
          <p:cNvPr id="5" name="Espace réservé du pied de page 4">
            <a:extLst>
              <a:ext uri="{FF2B5EF4-FFF2-40B4-BE49-F238E27FC236}">
                <a16:creationId xmlns:a16="http://schemas.microsoft.com/office/drawing/2014/main" id="{697E66AE-95F6-A007-E691-7EAA464CBE9A}"/>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92DFA797-0256-CCDB-4510-46B692D9CD4F}"/>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21993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F9DFB3-5219-9A26-B44F-B79099FB19F4}"/>
              </a:ext>
            </a:extLst>
          </p:cNvPr>
          <p:cNvSpPr>
            <a:spLocks noGrp="1"/>
          </p:cNvSpPr>
          <p:nvPr>
            <p:ph type="title"/>
          </p:nvPr>
        </p:nvSpPr>
        <p:spPr/>
        <p:txBody>
          <a:bodyPr/>
          <a:lstStyle/>
          <a:p>
            <a:r>
              <a:rPr lang="fr-FR"/>
              <a:t>Modifiez le style du titre</a:t>
            </a:r>
            <a:endParaRPr lang="fr-CH"/>
          </a:p>
        </p:txBody>
      </p:sp>
    </p:spTree>
    <p:extLst>
      <p:ext uri="{BB962C8B-B14F-4D97-AF65-F5344CB8AC3E}">
        <p14:creationId xmlns:p14="http://schemas.microsoft.com/office/powerpoint/2010/main" val="103367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4CF00-21D4-8D24-86F6-8E593B4FC928}"/>
              </a:ext>
            </a:extLst>
          </p:cNvPr>
          <p:cNvSpPr>
            <a:spLocks noGrp="1"/>
          </p:cNvSpPr>
          <p:nvPr>
            <p:ph type="title"/>
          </p:nvPr>
        </p:nvSpPr>
        <p:spPr>
          <a:xfrm>
            <a:off x="623888" y="1709738"/>
            <a:ext cx="7886700" cy="2852737"/>
          </a:xfrm>
        </p:spPr>
        <p:txBody>
          <a:bodyPr anchor="b"/>
          <a:lstStyle>
            <a:lvl1pPr>
              <a:defRPr sz="6000"/>
            </a:lvl1pPr>
          </a:lstStyle>
          <a:p>
            <a:r>
              <a:rPr lang="fr-FR"/>
              <a:t>Modifiez le style du titre</a:t>
            </a:r>
            <a:endParaRPr lang="fr-CH"/>
          </a:p>
        </p:txBody>
      </p:sp>
      <p:sp>
        <p:nvSpPr>
          <p:cNvPr id="3" name="Espace réservé du texte 2">
            <a:extLst>
              <a:ext uri="{FF2B5EF4-FFF2-40B4-BE49-F238E27FC236}">
                <a16:creationId xmlns:a16="http://schemas.microsoft.com/office/drawing/2014/main" id="{67E2A0B1-F7AD-CE6E-1F91-15AC4FD0ACD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86BB31B-5480-E036-5D75-4D6AE522C090}"/>
              </a:ext>
            </a:extLst>
          </p:cNvPr>
          <p:cNvSpPr>
            <a:spLocks noGrp="1"/>
          </p:cNvSpPr>
          <p:nvPr>
            <p:ph type="dt" sz="half" idx="10"/>
          </p:nvPr>
        </p:nvSpPr>
        <p:spPr/>
        <p:txBody>
          <a:bodyPr/>
          <a:lstStyle/>
          <a:p>
            <a:fld id="{1735D7F2-1E50-4452-9B42-997BDB1A552C}" type="datetimeFigureOut">
              <a:rPr lang="fr-CH" smtClean="0"/>
              <a:t>10.01.2023</a:t>
            </a:fld>
            <a:endParaRPr lang="fr-CH"/>
          </a:p>
        </p:txBody>
      </p:sp>
      <p:sp>
        <p:nvSpPr>
          <p:cNvPr id="5" name="Espace réservé du pied de page 4">
            <a:extLst>
              <a:ext uri="{FF2B5EF4-FFF2-40B4-BE49-F238E27FC236}">
                <a16:creationId xmlns:a16="http://schemas.microsoft.com/office/drawing/2014/main" id="{76F58CCA-ECA6-3BF8-6E1D-A3332B070D18}"/>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F5715268-1367-F384-96E6-071AA2FA0CFB}"/>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3253173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8DAB58-CB78-883D-6D0A-087A23733F85}"/>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C84A5701-65EC-9649-C8D1-30260EBB12FC}"/>
              </a:ext>
            </a:extLst>
          </p:cNvPr>
          <p:cNvSpPr>
            <a:spLocks noGrp="1"/>
          </p:cNvSpPr>
          <p:nvPr>
            <p:ph sz="half" idx="1"/>
          </p:nvPr>
        </p:nvSpPr>
        <p:spPr>
          <a:xfrm>
            <a:off x="628650" y="1825625"/>
            <a:ext cx="38671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a:extLst>
              <a:ext uri="{FF2B5EF4-FFF2-40B4-BE49-F238E27FC236}">
                <a16:creationId xmlns:a16="http://schemas.microsoft.com/office/drawing/2014/main" id="{D4B673B4-9075-C4B2-7D8C-51C0F4C77AD8}"/>
              </a:ext>
            </a:extLst>
          </p:cNvPr>
          <p:cNvSpPr>
            <a:spLocks noGrp="1"/>
          </p:cNvSpPr>
          <p:nvPr>
            <p:ph sz="half" idx="2"/>
          </p:nvPr>
        </p:nvSpPr>
        <p:spPr>
          <a:xfrm>
            <a:off x="4648200" y="1825625"/>
            <a:ext cx="38671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e la date 4">
            <a:extLst>
              <a:ext uri="{FF2B5EF4-FFF2-40B4-BE49-F238E27FC236}">
                <a16:creationId xmlns:a16="http://schemas.microsoft.com/office/drawing/2014/main" id="{34469E9F-6B4E-51C8-2405-48EF85D493D5}"/>
              </a:ext>
            </a:extLst>
          </p:cNvPr>
          <p:cNvSpPr>
            <a:spLocks noGrp="1"/>
          </p:cNvSpPr>
          <p:nvPr>
            <p:ph type="dt" sz="half" idx="10"/>
          </p:nvPr>
        </p:nvSpPr>
        <p:spPr/>
        <p:txBody>
          <a:bodyPr/>
          <a:lstStyle/>
          <a:p>
            <a:fld id="{1735D7F2-1E50-4452-9B42-997BDB1A552C}" type="datetimeFigureOut">
              <a:rPr lang="fr-CH" smtClean="0"/>
              <a:t>10.01.2023</a:t>
            </a:fld>
            <a:endParaRPr lang="fr-CH"/>
          </a:p>
        </p:txBody>
      </p:sp>
      <p:sp>
        <p:nvSpPr>
          <p:cNvPr id="6" name="Espace réservé du pied de page 5">
            <a:extLst>
              <a:ext uri="{FF2B5EF4-FFF2-40B4-BE49-F238E27FC236}">
                <a16:creationId xmlns:a16="http://schemas.microsoft.com/office/drawing/2014/main" id="{2C272780-8767-6DDB-1CBB-D86EE20E8A4D}"/>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BFF2DD0A-AEE2-6488-D481-AB6C0E06C2B2}"/>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27217716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7C0BC4-F40C-8A56-0B62-FBE038D195EA}"/>
              </a:ext>
            </a:extLst>
          </p:cNvPr>
          <p:cNvSpPr>
            <a:spLocks noGrp="1"/>
          </p:cNvSpPr>
          <p:nvPr>
            <p:ph type="title"/>
          </p:nvPr>
        </p:nvSpPr>
        <p:spPr>
          <a:xfrm>
            <a:off x="630238" y="365125"/>
            <a:ext cx="7886700" cy="1325563"/>
          </a:xfrm>
        </p:spPr>
        <p:txBody>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3A73096E-82CB-1408-5658-3EA0F6639CE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1D56237-426E-960D-9B21-55F0CEDD417E}"/>
              </a:ext>
            </a:extLst>
          </p:cNvPr>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a:extLst>
              <a:ext uri="{FF2B5EF4-FFF2-40B4-BE49-F238E27FC236}">
                <a16:creationId xmlns:a16="http://schemas.microsoft.com/office/drawing/2014/main" id="{24778036-9669-A806-1319-4E75133F7AF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24B4F17-8D8F-7735-C581-71785F3C52A4}"/>
              </a:ext>
            </a:extLst>
          </p:cNvPr>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7" name="Espace réservé de la date 6">
            <a:extLst>
              <a:ext uri="{FF2B5EF4-FFF2-40B4-BE49-F238E27FC236}">
                <a16:creationId xmlns:a16="http://schemas.microsoft.com/office/drawing/2014/main" id="{3CD4D786-9F31-6857-BB7C-94A6B7267437}"/>
              </a:ext>
            </a:extLst>
          </p:cNvPr>
          <p:cNvSpPr>
            <a:spLocks noGrp="1"/>
          </p:cNvSpPr>
          <p:nvPr>
            <p:ph type="dt" sz="half" idx="10"/>
          </p:nvPr>
        </p:nvSpPr>
        <p:spPr/>
        <p:txBody>
          <a:bodyPr/>
          <a:lstStyle/>
          <a:p>
            <a:fld id="{1735D7F2-1E50-4452-9B42-997BDB1A552C}" type="datetimeFigureOut">
              <a:rPr lang="fr-CH" smtClean="0"/>
              <a:t>10.01.2023</a:t>
            </a:fld>
            <a:endParaRPr lang="fr-CH"/>
          </a:p>
        </p:txBody>
      </p:sp>
      <p:sp>
        <p:nvSpPr>
          <p:cNvPr id="8" name="Espace réservé du pied de page 7">
            <a:extLst>
              <a:ext uri="{FF2B5EF4-FFF2-40B4-BE49-F238E27FC236}">
                <a16:creationId xmlns:a16="http://schemas.microsoft.com/office/drawing/2014/main" id="{BCB3EC43-30C5-B608-C15E-7E6AFC3C3B0A}"/>
              </a:ext>
            </a:extLst>
          </p:cNvPr>
          <p:cNvSpPr>
            <a:spLocks noGrp="1"/>
          </p:cNvSpPr>
          <p:nvPr>
            <p:ph type="ftr" sz="quarter" idx="11"/>
          </p:nvPr>
        </p:nvSpPr>
        <p:spPr/>
        <p:txBody>
          <a:bodyPr/>
          <a:lstStyle/>
          <a:p>
            <a:endParaRPr lang="fr-CH"/>
          </a:p>
        </p:txBody>
      </p:sp>
      <p:sp>
        <p:nvSpPr>
          <p:cNvPr id="9" name="Espace réservé du numéro de diapositive 8">
            <a:extLst>
              <a:ext uri="{FF2B5EF4-FFF2-40B4-BE49-F238E27FC236}">
                <a16:creationId xmlns:a16="http://schemas.microsoft.com/office/drawing/2014/main" id="{B41E07A6-7546-0BB3-2C51-5363B7CDA245}"/>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216572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EFEA70-5058-9BFB-DEC7-9419DEDB074D}"/>
              </a:ext>
            </a:extLst>
          </p:cNvPr>
          <p:cNvSpPr>
            <a:spLocks noGrp="1"/>
          </p:cNvSpPr>
          <p:nvPr>
            <p:ph type="title"/>
          </p:nvPr>
        </p:nvSpPr>
        <p:spPr/>
        <p:txBody>
          <a:bodyPr/>
          <a:lstStyle/>
          <a:p>
            <a:r>
              <a:rPr lang="fr-FR"/>
              <a:t>Modifiez le style du titre</a:t>
            </a:r>
            <a:endParaRPr lang="fr-CH"/>
          </a:p>
        </p:txBody>
      </p:sp>
      <p:sp>
        <p:nvSpPr>
          <p:cNvPr id="3" name="Espace réservé de la date 2">
            <a:extLst>
              <a:ext uri="{FF2B5EF4-FFF2-40B4-BE49-F238E27FC236}">
                <a16:creationId xmlns:a16="http://schemas.microsoft.com/office/drawing/2014/main" id="{A8423703-4D53-D6D5-EE6A-E36BDE5F3E27}"/>
              </a:ext>
            </a:extLst>
          </p:cNvPr>
          <p:cNvSpPr>
            <a:spLocks noGrp="1"/>
          </p:cNvSpPr>
          <p:nvPr>
            <p:ph type="dt" sz="half" idx="10"/>
          </p:nvPr>
        </p:nvSpPr>
        <p:spPr/>
        <p:txBody>
          <a:bodyPr/>
          <a:lstStyle/>
          <a:p>
            <a:fld id="{1735D7F2-1E50-4452-9B42-997BDB1A552C}" type="datetimeFigureOut">
              <a:rPr lang="fr-CH" smtClean="0"/>
              <a:t>10.01.2023</a:t>
            </a:fld>
            <a:endParaRPr lang="fr-CH"/>
          </a:p>
        </p:txBody>
      </p:sp>
      <p:sp>
        <p:nvSpPr>
          <p:cNvPr id="4" name="Espace réservé du pied de page 3">
            <a:extLst>
              <a:ext uri="{FF2B5EF4-FFF2-40B4-BE49-F238E27FC236}">
                <a16:creationId xmlns:a16="http://schemas.microsoft.com/office/drawing/2014/main" id="{E9D48218-1B7A-2216-FF16-0881BB977825}"/>
              </a:ext>
            </a:extLst>
          </p:cNvPr>
          <p:cNvSpPr>
            <a:spLocks noGrp="1"/>
          </p:cNvSpPr>
          <p:nvPr>
            <p:ph type="ftr" sz="quarter" idx="11"/>
          </p:nvPr>
        </p:nvSpPr>
        <p:spPr/>
        <p:txBody>
          <a:bodyPr/>
          <a:lstStyle/>
          <a:p>
            <a:endParaRPr lang="fr-CH"/>
          </a:p>
        </p:txBody>
      </p:sp>
      <p:sp>
        <p:nvSpPr>
          <p:cNvPr id="5" name="Espace réservé du numéro de diapositive 4">
            <a:extLst>
              <a:ext uri="{FF2B5EF4-FFF2-40B4-BE49-F238E27FC236}">
                <a16:creationId xmlns:a16="http://schemas.microsoft.com/office/drawing/2014/main" id="{37DF00EE-D97A-C7E4-32F4-0B2534FC9B95}"/>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3758338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DCC92A7-1D4C-09E2-6BCD-BDB171AA64AA}"/>
              </a:ext>
            </a:extLst>
          </p:cNvPr>
          <p:cNvSpPr>
            <a:spLocks noGrp="1"/>
          </p:cNvSpPr>
          <p:nvPr>
            <p:ph type="dt" sz="half" idx="10"/>
          </p:nvPr>
        </p:nvSpPr>
        <p:spPr/>
        <p:txBody>
          <a:bodyPr/>
          <a:lstStyle/>
          <a:p>
            <a:fld id="{1735D7F2-1E50-4452-9B42-997BDB1A552C}" type="datetimeFigureOut">
              <a:rPr lang="fr-CH" smtClean="0"/>
              <a:t>10.01.2023</a:t>
            </a:fld>
            <a:endParaRPr lang="fr-CH"/>
          </a:p>
        </p:txBody>
      </p:sp>
      <p:sp>
        <p:nvSpPr>
          <p:cNvPr id="3" name="Espace réservé du pied de page 2">
            <a:extLst>
              <a:ext uri="{FF2B5EF4-FFF2-40B4-BE49-F238E27FC236}">
                <a16:creationId xmlns:a16="http://schemas.microsoft.com/office/drawing/2014/main" id="{3CABB58A-EF75-23FE-8256-5A55FCD59264}"/>
              </a:ext>
            </a:extLst>
          </p:cNvPr>
          <p:cNvSpPr>
            <a:spLocks noGrp="1"/>
          </p:cNvSpPr>
          <p:nvPr>
            <p:ph type="ftr" sz="quarter" idx="11"/>
          </p:nvPr>
        </p:nvSpPr>
        <p:spPr/>
        <p:txBody>
          <a:bodyPr/>
          <a:lstStyle/>
          <a:p>
            <a:endParaRPr lang="fr-CH"/>
          </a:p>
        </p:txBody>
      </p:sp>
      <p:sp>
        <p:nvSpPr>
          <p:cNvPr id="4" name="Espace réservé du numéro de diapositive 3">
            <a:extLst>
              <a:ext uri="{FF2B5EF4-FFF2-40B4-BE49-F238E27FC236}">
                <a16:creationId xmlns:a16="http://schemas.microsoft.com/office/drawing/2014/main" id="{0D173489-7DF9-39A9-461B-4B72958CAD84}"/>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1555070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9B77F-4140-DFEC-2B4C-7594BFB696CF}"/>
              </a:ext>
            </a:extLst>
          </p:cNvPr>
          <p:cNvSpPr>
            <a:spLocks noGrp="1"/>
          </p:cNvSpPr>
          <p:nvPr>
            <p:ph type="title"/>
          </p:nvPr>
        </p:nvSpPr>
        <p:spPr>
          <a:xfrm>
            <a:off x="630238" y="457200"/>
            <a:ext cx="2949575" cy="1600200"/>
          </a:xfrm>
        </p:spPr>
        <p:txBody>
          <a:bodyPr anchor="b"/>
          <a:lstStyle>
            <a:lvl1pPr>
              <a:defRPr sz="3200"/>
            </a:lvl1pPr>
          </a:lstStyle>
          <a:p>
            <a:r>
              <a:rPr lang="fr-FR"/>
              <a:t>Modifiez le style du titre</a:t>
            </a:r>
            <a:endParaRPr lang="fr-CH"/>
          </a:p>
        </p:txBody>
      </p:sp>
      <p:sp>
        <p:nvSpPr>
          <p:cNvPr id="3" name="Espace réservé du contenu 2">
            <a:extLst>
              <a:ext uri="{FF2B5EF4-FFF2-40B4-BE49-F238E27FC236}">
                <a16:creationId xmlns:a16="http://schemas.microsoft.com/office/drawing/2014/main" id="{D2DC8BE7-E00C-C814-3FDC-9271981D943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a:extLst>
              <a:ext uri="{FF2B5EF4-FFF2-40B4-BE49-F238E27FC236}">
                <a16:creationId xmlns:a16="http://schemas.microsoft.com/office/drawing/2014/main" id="{879AC745-7DC8-4C8A-C0AB-8A8D56FFFB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EC3A73F-615B-2E63-13BF-88D3A805EEBA}"/>
              </a:ext>
            </a:extLst>
          </p:cNvPr>
          <p:cNvSpPr>
            <a:spLocks noGrp="1"/>
          </p:cNvSpPr>
          <p:nvPr>
            <p:ph type="dt" sz="half" idx="10"/>
          </p:nvPr>
        </p:nvSpPr>
        <p:spPr/>
        <p:txBody>
          <a:bodyPr/>
          <a:lstStyle/>
          <a:p>
            <a:fld id="{1735D7F2-1E50-4452-9B42-997BDB1A552C}" type="datetimeFigureOut">
              <a:rPr lang="fr-CH" smtClean="0"/>
              <a:t>10.01.2023</a:t>
            </a:fld>
            <a:endParaRPr lang="fr-CH"/>
          </a:p>
        </p:txBody>
      </p:sp>
      <p:sp>
        <p:nvSpPr>
          <p:cNvPr id="6" name="Espace réservé du pied de page 5">
            <a:extLst>
              <a:ext uri="{FF2B5EF4-FFF2-40B4-BE49-F238E27FC236}">
                <a16:creationId xmlns:a16="http://schemas.microsoft.com/office/drawing/2014/main" id="{890677A5-DB8F-AD83-BB3B-22948BF91831}"/>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9DFBB5A8-EDFC-E5D0-95F6-5347F4CE7AC4}"/>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3746463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CA06AA-2FBE-30DD-4CF1-96D3484B5B5B}"/>
              </a:ext>
            </a:extLst>
          </p:cNvPr>
          <p:cNvSpPr>
            <a:spLocks noGrp="1"/>
          </p:cNvSpPr>
          <p:nvPr>
            <p:ph type="title"/>
          </p:nvPr>
        </p:nvSpPr>
        <p:spPr>
          <a:xfrm>
            <a:off x="630238" y="457200"/>
            <a:ext cx="2949575" cy="1600200"/>
          </a:xfrm>
        </p:spPr>
        <p:txBody>
          <a:bodyPr anchor="b"/>
          <a:lstStyle>
            <a:lvl1pPr>
              <a:defRPr sz="3200"/>
            </a:lvl1pPr>
          </a:lstStyle>
          <a:p>
            <a:r>
              <a:rPr lang="fr-FR"/>
              <a:t>Modifiez le style du titre</a:t>
            </a:r>
            <a:endParaRPr lang="fr-CH"/>
          </a:p>
        </p:txBody>
      </p:sp>
      <p:sp>
        <p:nvSpPr>
          <p:cNvPr id="3" name="Espace réservé pour une image  2">
            <a:extLst>
              <a:ext uri="{FF2B5EF4-FFF2-40B4-BE49-F238E27FC236}">
                <a16:creationId xmlns:a16="http://schemas.microsoft.com/office/drawing/2014/main" id="{7492FB87-5E84-F084-DC2A-223867E41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Espace réservé du texte 3">
            <a:extLst>
              <a:ext uri="{FF2B5EF4-FFF2-40B4-BE49-F238E27FC236}">
                <a16:creationId xmlns:a16="http://schemas.microsoft.com/office/drawing/2014/main" id="{FD25E6CB-569D-AB1D-71C8-A62DA673FA8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FFBCAAA-A99C-E60E-C4CC-23FC45484855}"/>
              </a:ext>
            </a:extLst>
          </p:cNvPr>
          <p:cNvSpPr>
            <a:spLocks noGrp="1"/>
          </p:cNvSpPr>
          <p:nvPr>
            <p:ph type="dt" sz="half" idx="10"/>
          </p:nvPr>
        </p:nvSpPr>
        <p:spPr/>
        <p:txBody>
          <a:bodyPr/>
          <a:lstStyle/>
          <a:p>
            <a:fld id="{1735D7F2-1E50-4452-9B42-997BDB1A552C}" type="datetimeFigureOut">
              <a:rPr lang="fr-CH" smtClean="0"/>
              <a:t>10.01.2023</a:t>
            </a:fld>
            <a:endParaRPr lang="fr-CH"/>
          </a:p>
        </p:txBody>
      </p:sp>
      <p:sp>
        <p:nvSpPr>
          <p:cNvPr id="6" name="Espace réservé du pied de page 5">
            <a:extLst>
              <a:ext uri="{FF2B5EF4-FFF2-40B4-BE49-F238E27FC236}">
                <a16:creationId xmlns:a16="http://schemas.microsoft.com/office/drawing/2014/main" id="{9D996C87-1FEA-0963-CA16-7D8A83F689D3}"/>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E192714D-3A08-193A-B4DC-0171E542F746}"/>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652896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4BA46E-0C8A-B384-B5CB-A5E4E1F08931}"/>
              </a:ext>
            </a:extLst>
          </p:cNvPr>
          <p:cNvSpPr>
            <a:spLocks noGrp="1"/>
          </p:cNvSpPr>
          <p:nvPr>
            <p:ph type="title"/>
          </p:nvPr>
        </p:nvSpPr>
        <p:spPr/>
        <p:txBody>
          <a:bodyPr/>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9C8CEDCF-722B-96D6-70C6-A585125D685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61020F68-2AC2-6D7D-620A-41BFAA36DA0B}"/>
              </a:ext>
            </a:extLst>
          </p:cNvPr>
          <p:cNvSpPr>
            <a:spLocks noGrp="1"/>
          </p:cNvSpPr>
          <p:nvPr>
            <p:ph type="dt" sz="half" idx="10"/>
          </p:nvPr>
        </p:nvSpPr>
        <p:spPr/>
        <p:txBody>
          <a:bodyPr/>
          <a:lstStyle/>
          <a:p>
            <a:fld id="{1735D7F2-1E50-4452-9B42-997BDB1A552C}" type="datetimeFigureOut">
              <a:rPr lang="fr-CH" smtClean="0"/>
              <a:t>10.01.2023</a:t>
            </a:fld>
            <a:endParaRPr lang="fr-CH"/>
          </a:p>
        </p:txBody>
      </p:sp>
      <p:sp>
        <p:nvSpPr>
          <p:cNvPr id="5" name="Espace réservé du pied de page 4">
            <a:extLst>
              <a:ext uri="{FF2B5EF4-FFF2-40B4-BE49-F238E27FC236}">
                <a16:creationId xmlns:a16="http://schemas.microsoft.com/office/drawing/2014/main" id="{BA711197-9351-5731-8646-1552E23DB74C}"/>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6B98FCF1-03E2-89EE-59F5-E0A02F6F2561}"/>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1743239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D301A14-FFBD-1597-96BD-A381A39262EA}"/>
              </a:ext>
            </a:extLst>
          </p:cNvPr>
          <p:cNvSpPr>
            <a:spLocks noGrp="1"/>
          </p:cNvSpPr>
          <p:nvPr>
            <p:ph type="title" orient="vert"/>
          </p:nvPr>
        </p:nvSpPr>
        <p:spPr>
          <a:xfrm>
            <a:off x="6543675" y="365125"/>
            <a:ext cx="1971675" cy="5811838"/>
          </a:xfrm>
        </p:spPr>
        <p:txBody>
          <a:bodyPr vert="eaVert"/>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FF06A5BF-95C0-7BF6-C241-80CB777425D2}"/>
              </a:ext>
            </a:extLst>
          </p:cNvPr>
          <p:cNvSpPr>
            <a:spLocks noGrp="1"/>
          </p:cNvSpPr>
          <p:nvPr>
            <p:ph type="body" orient="vert" idx="1"/>
          </p:nvPr>
        </p:nvSpPr>
        <p:spPr>
          <a:xfrm>
            <a:off x="628650" y="365125"/>
            <a:ext cx="5762625"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D88973CB-78D7-3679-5D0A-173C3F787CE1}"/>
              </a:ext>
            </a:extLst>
          </p:cNvPr>
          <p:cNvSpPr>
            <a:spLocks noGrp="1"/>
          </p:cNvSpPr>
          <p:nvPr>
            <p:ph type="dt" sz="half" idx="10"/>
          </p:nvPr>
        </p:nvSpPr>
        <p:spPr/>
        <p:txBody>
          <a:bodyPr/>
          <a:lstStyle/>
          <a:p>
            <a:fld id="{1735D7F2-1E50-4452-9B42-997BDB1A552C}" type="datetimeFigureOut">
              <a:rPr lang="fr-CH" smtClean="0"/>
              <a:t>10.01.2023</a:t>
            </a:fld>
            <a:endParaRPr lang="fr-CH"/>
          </a:p>
        </p:txBody>
      </p:sp>
      <p:sp>
        <p:nvSpPr>
          <p:cNvPr id="5" name="Espace réservé du pied de page 4">
            <a:extLst>
              <a:ext uri="{FF2B5EF4-FFF2-40B4-BE49-F238E27FC236}">
                <a16:creationId xmlns:a16="http://schemas.microsoft.com/office/drawing/2014/main" id="{00E2DB05-56F0-3315-35D7-F8E8B311ECE6}"/>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1B4A0A9A-40D5-8249-95AA-019D46A7A179}"/>
              </a:ext>
            </a:extLst>
          </p:cNvPr>
          <p:cNvSpPr>
            <a:spLocks noGrp="1"/>
          </p:cNvSpPr>
          <p:nvPr>
            <p:ph type="sldNum" sz="quarter" idx="12"/>
          </p:nvPr>
        </p:nvSpPr>
        <p:spPr/>
        <p:txBody>
          <a:bodyPr/>
          <a:lstStyle/>
          <a:p>
            <a:fld id="{1E201CD1-494F-45CC-A55A-9106A8EFE24E}" type="slidenum">
              <a:rPr lang="fr-CH" smtClean="0"/>
              <a:t>‹#›</a:t>
            </a:fld>
            <a:endParaRPr lang="fr-CH"/>
          </a:p>
        </p:txBody>
      </p:sp>
    </p:spTree>
    <p:extLst>
      <p:ext uri="{BB962C8B-B14F-4D97-AF65-F5344CB8AC3E}">
        <p14:creationId xmlns:p14="http://schemas.microsoft.com/office/powerpoint/2010/main" val="3215952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CH"/>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1340996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fr-CH"/>
          </a:p>
        </p:txBody>
      </p:sp>
      <p:sp>
        <p:nvSpPr>
          <p:cNvPr id="3" name="Espace réservé du texte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Tree>
    <p:extLst>
      <p:ext uri="{BB962C8B-B14F-4D97-AF65-F5344CB8AC3E}">
        <p14:creationId xmlns:p14="http://schemas.microsoft.com/office/powerpoint/2010/main" val="2401595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CH"/>
          </a:p>
        </p:txBody>
      </p:sp>
      <p:sp>
        <p:nvSpPr>
          <p:cNvPr id="3" name="Espace réservé du contenu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619650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8" name="Title 7">
            <a:extLst>
              <a:ext uri="{FF2B5EF4-FFF2-40B4-BE49-F238E27FC236}">
                <a16:creationId xmlns:a16="http://schemas.microsoft.com/office/drawing/2014/main" id="{C0AEAF3B-11E8-4EF8-0362-5CFDF914D7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39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CH"/>
          </a:p>
        </p:txBody>
      </p:sp>
    </p:spTree>
    <p:extLst>
      <p:ext uri="{BB962C8B-B14F-4D97-AF65-F5344CB8AC3E}">
        <p14:creationId xmlns:p14="http://schemas.microsoft.com/office/powerpoint/2010/main" val="3928154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167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fr-CH"/>
          </a:p>
        </p:txBody>
      </p:sp>
      <p:sp>
        <p:nvSpPr>
          <p:cNvPr id="3" name="Espace réservé du contenu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3556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BFBFBF"/>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6C976C1-1C13-4EFB-AE6B-B2F94730209D}"/>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fr-FR" altLang="fr-FR"/>
          </a:p>
        </p:txBody>
      </p:sp>
      <p:sp>
        <p:nvSpPr>
          <p:cNvPr id="1027" name="Rectangle 3">
            <a:extLst>
              <a:ext uri="{FF2B5EF4-FFF2-40B4-BE49-F238E27FC236}">
                <a16:creationId xmlns:a16="http://schemas.microsoft.com/office/drawing/2014/main" id="{30BF82E2-801B-4734-B73F-BE093B75BE2B}"/>
              </a:ext>
            </a:extLst>
          </p:cNvPr>
          <p:cNvSpPr>
            <a:spLocks noChangeArrowheads="1"/>
          </p:cNvSpPr>
          <p:nvPr/>
        </p:nvSpPr>
        <p:spPr bwMode="auto">
          <a:xfrm>
            <a:off x="576263" y="22225"/>
            <a:ext cx="7927975" cy="1190625"/>
          </a:xfrm>
          <a:prstGeom prst="rect">
            <a:avLst/>
          </a:prstGeom>
          <a:noFill/>
          <a:ln>
            <a:noFill/>
          </a:ln>
        </p:spPr>
        <p:txBody>
          <a:bodyPr lIns="95250" tIns="47625" rIns="95250" bIns="47625" anchor="ct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lgn="ctr" eaLnBrk="1" hangingPunct="1">
              <a:defRPr/>
            </a:pPr>
            <a:endParaRPr lang="de-DE" sz="2400" u="none">
              <a:solidFill>
                <a:schemeClr val="tx2"/>
              </a:solidFill>
            </a:endParaRPr>
          </a:p>
        </p:txBody>
      </p:sp>
      <p:sp>
        <p:nvSpPr>
          <p:cNvPr id="1028" name="Rectangle 4">
            <a:extLst>
              <a:ext uri="{FF2B5EF4-FFF2-40B4-BE49-F238E27FC236}">
                <a16:creationId xmlns:a16="http://schemas.microsoft.com/office/drawing/2014/main" id="{81363CD8-44F3-463A-94C5-E7BB7ADD9B44}"/>
              </a:ext>
            </a:extLst>
          </p:cNvPr>
          <p:cNvSpPr>
            <a:spLocks noChangeArrowheads="1"/>
          </p:cNvSpPr>
          <p:nvPr/>
        </p:nvSpPr>
        <p:spPr bwMode="auto">
          <a:xfrm>
            <a:off x="569913" y="1928813"/>
            <a:ext cx="7927975" cy="4291012"/>
          </a:xfrm>
          <a:prstGeom prst="rect">
            <a:avLst/>
          </a:prstGeom>
          <a:noFill/>
          <a:ln>
            <a:noFill/>
          </a:ln>
        </p:spPr>
        <p:txBody>
          <a:bodyPr lIns="95250" tIns="47625" rIns="95250" bIns="47625"/>
          <a:lstStyle>
            <a:lvl1pPr marL="342900" indent="-342900">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de-DE" u="none">
              <a:latin typeface="Tahoma" panose="020B0604030504040204" pitchFamily="34" charset="0"/>
            </a:endParaRPr>
          </a:p>
        </p:txBody>
      </p:sp>
      <p:sp>
        <p:nvSpPr>
          <p:cNvPr id="1029" name="Rectangle 5">
            <a:extLst>
              <a:ext uri="{FF2B5EF4-FFF2-40B4-BE49-F238E27FC236}">
                <a16:creationId xmlns:a16="http://schemas.microsoft.com/office/drawing/2014/main" id="{D3B792D4-7890-4480-A23A-2BFE06257533}"/>
              </a:ext>
            </a:extLst>
          </p:cNvPr>
          <p:cNvSpPr>
            <a:spLocks noChangeArrowheads="1"/>
          </p:cNvSpPr>
          <p:nvPr/>
        </p:nvSpPr>
        <p:spPr bwMode="auto">
          <a:xfrm>
            <a:off x="0" y="6629400"/>
            <a:ext cx="241300" cy="228600"/>
          </a:xfrm>
          <a:prstGeom prst="rect">
            <a:avLst/>
          </a:prstGeom>
          <a:noFill/>
          <a:ln>
            <a:noFill/>
          </a:ln>
        </p:spPr>
        <p:txBody>
          <a:bodyPr wrap="none" lIns="95250" tIns="47625" rIns="95250" bIns="47625" anchor="ctr"/>
          <a:lstStyle>
            <a:lvl1pPr defTabSz="823913">
              <a:defRPr u="sng">
                <a:solidFill>
                  <a:schemeClr val="tx1"/>
                </a:solidFill>
                <a:latin typeface="LithographLight"/>
                <a:cs typeface="Times New Roman" panose="02020603050405020304" pitchFamily="18" charset="0"/>
              </a:defRPr>
            </a:lvl1pPr>
            <a:lvl2pPr marL="742950" indent="-285750" defTabSz="823913">
              <a:defRPr u="sng">
                <a:solidFill>
                  <a:schemeClr val="tx1"/>
                </a:solidFill>
                <a:latin typeface="LithographLight"/>
                <a:cs typeface="Times New Roman" panose="02020603050405020304" pitchFamily="18" charset="0"/>
              </a:defRPr>
            </a:lvl2pPr>
            <a:lvl3pPr marL="1143000" indent="-228600" defTabSz="823913">
              <a:defRPr u="sng">
                <a:solidFill>
                  <a:schemeClr val="tx1"/>
                </a:solidFill>
                <a:latin typeface="LithographLight"/>
                <a:cs typeface="Times New Roman" panose="02020603050405020304" pitchFamily="18" charset="0"/>
              </a:defRPr>
            </a:lvl3pPr>
            <a:lvl4pPr marL="1600200" indent="-228600" defTabSz="823913">
              <a:defRPr u="sng">
                <a:solidFill>
                  <a:schemeClr val="tx1"/>
                </a:solidFill>
                <a:latin typeface="LithographLight"/>
                <a:cs typeface="Times New Roman" panose="02020603050405020304" pitchFamily="18" charset="0"/>
              </a:defRPr>
            </a:lvl4pPr>
            <a:lvl5pPr marL="2057400" indent="-228600" defTabSz="823913">
              <a:defRPr u="sng">
                <a:solidFill>
                  <a:schemeClr val="tx1"/>
                </a:solidFill>
                <a:latin typeface="LithographLight"/>
                <a:cs typeface="Times New Roman" panose="02020603050405020304" pitchFamily="18" charset="0"/>
              </a:defRPr>
            </a:lvl5pPr>
            <a:lvl6pPr marL="25146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lgn="ctr">
              <a:lnSpc>
                <a:spcPct val="90000"/>
              </a:lnSpc>
              <a:defRPr/>
            </a:pPr>
            <a:endParaRPr lang="de-DE" sz="800" b="1" u="none">
              <a:latin typeface="Arial" panose="020B0604020202020204" pitchFamily="34" charset="0"/>
            </a:endParaRPr>
          </a:p>
        </p:txBody>
      </p:sp>
      <p:sp>
        <p:nvSpPr>
          <p:cNvPr id="1030" name="Rectangle 6">
            <a:extLst>
              <a:ext uri="{FF2B5EF4-FFF2-40B4-BE49-F238E27FC236}">
                <a16:creationId xmlns:a16="http://schemas.microsoft.com/office/drawing/2014/main" id="{7970EB46-F457-4C1A-AEAF-E90B82F12A4F}"/>
              </a:ext>
            </a:extLst>
          </p:cNvPr>
          <p:cNvSpPr>
            <a:spLocks noChangeArrowheads="1"/>
          </p:cNvSpPr>
          <p:nvPr/>
        </p:nvSpPr>
        <p:spPr bwMode="auto">
          <a:xfrm>
            <a:off x="220663" y="5032375"/>
            <a:ext cx="2141537" cy="476250"/>
          </a:xfrm>
          <a:prstGeom prst="rect">
            <a:avLst/>
          </a:prstGeom>
          <a:noFill/>
          <a:ln>
            <a:noFill/>
          </a:ln>
        </p:spPr>
        <p:txBody>
          <a:bodyPr wrap="none" lIns="95250" tIns="47625" rIns="95250" bIns="47625" anchor="ctr"/>
          <a:lstStyle>
            <a:lvl1pPr defTabSz="823913">
              <a:defRPr u="sng">
                <a:solidFill>
                  <a:schemeClr val="tx1"/>
                </a:solidFill>
                <a:latin typeface="LithographLight"/>
                <a:cs typeface="Times New Roman" panose="02020603050405020304" pitchFamily="18" charset="0"/>
              </a:defRPr>
            </a:lvl1pPr>
            <a:lvl2pPr marL="742950" indent="-285750" defTabSz="823913">
              <a:defRPr u="sng">
                <a:solidFill>
                  <a:schemeClr val="tx1"/>
                </a:solidFill>
                <a:latin typeface="LithographLight"/>
                <a:cs typeface="Times New Roman" panose="02020603050405020304" pitchFamily="18" charset="0"/>
              </a:defRPr>
            </a:lvl2pPr>
            <a:lvl3pPr marL="1143000" indent="-228600" defTabSz="823913">
              <a:defRPr u="sng">
                <a:solidFill>
                  <a:schemeClr val="tx1"/>
                </a:solidFill>
                <a:latin typeface="LithographLight"/>
                <a:cs typeface="Times New Roman" panose="02020603050405020304" pitchFamily="18" charset="0"/>
              </a:defRPr>
            </a:lvl3pPr>
            <a:lvl4pPr marL="1600200" indent="-228600" defTabSz="823913">
              <a:defRPr u="sng">
                <a:solidFill>
                  <a:schemeClr val="tx1"/>
                </a:solidFill>
                <a:latin typeface="LithographLight"/>
                <a:cs typeface="Times New Roman" panose="02020603050405020304" pitchFamily="18" charset="0"/>
              </a:defRPr>
            </a:lvl4pPr>
            <a:lvl5pPr marL="2057400" indent="-228600" defTabSz="823913">
              <a:defRPr u="sng">
                <a:solidFill>
                  <a:schemeClr val="tx1"/>
                </a:solidFill>
                <a:latin typeface="LithographLight"/>
                <a:cs typeface="Times New Roman" panose="02020603050405020304" pitchFamily="18" charset="0"/>
              </a:defRPr>
            </a:lvl5pPr>
            <a:lvl6pPr marL="25146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lnSpc>
                <a:spcPct val="90000"/>
              </a:lnSpc>
              <a:defRPr/>
            </a:pPr>
            <a:endParaRPr lang="de-DE" sz="1500" b="1" u="none">
              <a:latin typeface="Arial" panose="020B0604020202020204" pitchFamily="34" charset="0"/>
            </a:endParaRPr>
          </a:p>
        </p:txBody>
      </p:sp>
      <p:sp>
        <p:nvSpPr>
          <p:cNvPr id="1031" name="Rectangle 7">
            <a:extLst>
              <a:ext uri="{FF2B5EF4-FFF2-40B4-BE49-F238E27FC236}">
                <a16:creationId xmlns:a16="http://schemas.microsoft.com/office/drawing/2014/main" id="{D0DBA64D-AAC8-4C5E-BF7A-83F6B8387F0D}"/>
              </a:ext>
            </a:extLst>
          </p:cNvPr>
          <p:cNvSpPr>
            <a:spLocks noChangeArrowheads="1"/>
          </p:cNvSpPr>
          <p:nvPr/>
        </p:nvSpPr>
        <p:spPr bwMode="auto">
          <a:xfrm>
            <a:off x="461963" y="6378575"/>
            <a:ext cx="5426075" cy="476250"/>
          </a:xfrm>
          <a:prstGeom prst="rect">
            <a:avLst/>
          </a:prstGeom>
          <a:noFill/>
          <a:ln>
            <a:noFill/>
          </a:ln>
        </p:spPr>
        <p:txBody>
          <a:bodyPr wrap="none" lIns="95250" tIns="47625" rIns="95250" bIns="47625" anchor="ctr"/>
          <a:lstStyle>
            <a:lvl1pPr defTabSz="823913">
              <a:defRPr u="sng">
                <a:solidFill>
                  <a:schemeClr val="tx1"/>
                </a:solidFill>
                <a:latin typeface="LithographLight"/>
                <a:cs typeface="Times New Roman" panose="02020603050405020304" pitchFamily="18" charset="0"/>
              </a:defRPr>
            </a:lvl1pPr>
            <a:lvl2pPr marL="742950" indent="-285750" defTabSz="823913">
              <a:defRPr u="sng">
                <a:solidFill>
                  <a:schemeClr val="tx1"/>
                </a:solidFill>
                <a:latin typeface="LithographLight"/>
                <a:cs typeface="Times New Roman" panose="02020603050405020304" pitchFamily="18" charset="0"/>
              </a:defRPr>
            </a:lvl2pPr>
            <a:lvl3pPr marL="1143000" indent="-228600" defTabSz="823913">
              <a:defRPr u="sng">
                <a:solidFill>
                  <a:schemeClr val="tx1"/>
                </a:solidFill>
                <a:latin typeface="LithographLight"/>
                <a:cs typeface="Times New Roman" panose="02020603050405020304" pitchFamily="18" charset="0"/>
              </a:defRPr>
            </a:lvl3pPr>
            <a:lvl4pPr marL="1600200" indent="-228600" defTabSz="823913">
              <a:defRPr u="sng">
                <a:solidFill>
                  <a:schemeClr val="tx1"/>
                </a:solidFill>
                <a:latin typeface="LithographLight"/>
                <a:cs typeface="Times New Roman" panose="02020603050405020304" pitchFamily="18" charset="0"/>
              </a:defRPr>
            </a:lvl4pPr>
            <a:lvl5pPr marL="2057400" indent="-228600" defTabSz="823913">
              <a:defRPr u="sng">
                <a:solidFill>
                  <a:schemeClr val="tx1"/>
                </a:solidFill>
                <a:latin typeface="LithographLight"/>
                <a:cs typeface="Times New Roman" panose="02020603050405020304" pitchFamily="18" charset="0"/>
              </a:defRPr>
            </a:lvl5pPr>
            <a:lvl6pPr marL="25146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defTabSz="823913"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lgn="ctr">
              <a:lnSpc>
                <a:spcPct val="90000"/>
              </a:lnSpc>
              <a:defRPr/>
            </a:pPr>
            <a:endParaRPr lang="de-DE" sz="1500" b="1" u="none">
              <a:latin typeface="Arial" panose="020B0604020202020204" pitchFamily="34" charset="0"/>
            </a:endParaRPr>
          </a:p>
        </p:txBody>
      </p:sp>
      <p:sp>
        <p:nvSpPr>
          <p:cNvPr id="1032" name="Rectangle 8">
            <a:extLst>
              <a:ext uri="{FF2B5EF4-FFF2-40B4-BE49-F238E27FC236}">
                <a16:creationId xmlns:a16="http://schemas.microsoft.com/office/drawing/2014/main" id="{59473946-7F9B-4710-9B43-50453D8A8AAA}"/>
              </a:ext>
            </a:extLst>
          </p:cNvPr>
          <p:cNvSpPr>
            <a:spLocks noChangeArrowheads="1"/>
          </p:cNvSpPr>
          <p:nvPr/>
        </p:nvSpPr>
        <p:spPr bwMode="auto">
          <a:xfrm>
            <a:off x="3302000" y="3048000"/>
            <a:ext cx="10306050" cy="0"/>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34" name="Rectangle 10">
            <a:extLst>
              <a:ext uri="{FF2B5EF4-FFF2-40B4-BE49-F238E27FC236}">
                <a16:creationId xmlns:a16="http://schemas.microsoft.com/office/drawing/2014/main" id="{EE328DF2-384C-495D-8A11-12EE9125EB40}"/>
              </a:ext>
            </a:extLst>
          </p:cNvPr>
          <p:cNvSpPr>
            <a:spLocks noChangeArrowheads="1"/>
          </p:cNvSpPr>
          <p:nvPr/>
        </p:nvSpPr>
        <p:spPr bwMode="auto">
          <a:xfrm>
            <a:off x="4205288" y="3062288"/>
            <a:ext cx="9144000" cy="0"/>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35" name="Rectangle 11">
            <a:extLst>
              <a:ext uri="{FF2B5EF4-FFF2-40B4-BE49-F238E27FC236}">
                <a16:creationId xmlns:a16="http://schemas.microsoft.com/office/drawing/2014/main" id="{116343FF-1649-4F98-B9C6-EAF0C536ADA8}"/>
              </a:ext>
            </a:extLst>
          </p:cNvPr>
          <p:cNvSpPr>
            <a:spLocks noChangeArrowheads="1"/>
          </p:cNvSpPr>
          <p:nvPr/>
        </p:nvSpPr>
        <p:spPr bwMode="auto">
          <a:xfrm>
            <a:off x="0" y="2636838"/>
            <a:ext cx="9144000" cy="0"/>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36" name="Text Box 12">
            <a:extLst>
              <a:ext uri="{FF2B5EF4-FFF2-40B4-BE49-F238E27FC236}">
                <a16:creationId xmlns:a16="http://schemas.microsoft.com/office/drawing/2014/main" id="{9587C184-4F8B-4E27-B6F3-DDF1E2424177}"/>
              </a:ext>
            </a:extLst>
          </p:cNvPr>
          <p:cNvSpPr txBox="1">
            <a:spLocks noChangeArrowheads="1"/>
          </p:cNvSpPr>
          <p:nvPr/>
        </p:nvSpPr>
        <p:spPr bwMode="auto">
          <a:xfrm>
            <a:off x="3946525" y="2808288"/>
            <a:ext cx="914400" cy="828675"/>
          </a:xfrm>
          <a:prstGeom prst="rect">
            <a:avLst/>
          </a:prstGeom>
          <a:noFill/>
          <a:ln>
            <a:noFill/>
          </a:ln>
        </p:spPr>
        <p:txBody>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37" name="Rectangle 13">
            <a:extLst>
              <a:ext uri="{FF2B5EF4-FFF2-40B4-BE49-F238E27FC236}">
                <a16:creationId xmlns:a16="http://schemas.microsoft.com/office/drawing/2014/main" id="{6D4DDD49-5CE0-4322-B70B-9925643533A7}"/>
              </a:ext>
            </a:extLst>
          </p:cNvPr>
          <p:cNvSpPr>
            <a:spLocks noChangeArrowheads="1"/>
          </p:cNvSpPr>
          <p:nvPr/>
        </p:nvSpPr>
        <p:spPr bwMode="auto">
          <a:xfrm>
            <a:off x="0" y="2759075"/>
            <a:ext cx="9144000" cy="457200"/>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eaLnBrk="1" hangingPunct="1">
              <a:defRPr/>
            </a:pPr>
            <a:endParaRPr lang="fr-CH" sz="2400" u="none">
              <a:latin typeface="Times New Roman" panose="02020603050405020304" pitchFamily="18" charset="0"/>
            </a:endParaRPr>
          </a:p>
        </p:txBody>
      </p:sp>
      <p:sp>
        <p:nvSpPr>
          <p:cNvPr id="1038" name="Rectangle 14">
            <a:extLst>
              <a:ext uri="{FF2B5EF4-FFF2-40B4-BE49-F238E27FC236}">
                <a16:creationId xmlns:a16="http://schemas.microsoft.com/office/drawing/2014/main" id="{8EB447A5-9406-4562-8DA2-A1FF0B3CC5C1}"/>
              </a:ext>
            </a:extLst>
          </p:cNvPr>
          <p:cNvSpPr>
            <a:spLocks noChangeArrowheads="1"/>
          </p:cNvSpPr>
          <p:nvPr/>
        </p:nvSpPr>
        <p:spPr bwMode="auto">
          <a:xfrm>
            <a:off x="4210050" y="3062288"/>
            <a:ext cx="9144000" cy="0"/>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39" name="Rectangle 15">
            <a:extLst>
              <a:ext uri="{FF2B5EF4-FFF2-40B4-BE49-F238E27FC236}">
                <a16:creationId xmlns:a16="http://schemas.microsoft.com/office/drawing/2014/main" id="{31ECB263-9E99-4F2C-BC4B-BEF4BC49CA1C}"/>
              </a:ext>
            </a:extLst>
          </p:cNvPr>
          <p:cNvSpPr>
            <a:spLocks noChangeArrowheads="1"/>
          </p:cNvSpPr>
          <p:nvPr/>
        </p:nvSpPr>
        <p:spPr bwMode="auto">
          <a:xfrm>
            <a:off x="3429000" y="2857500"/>
            <a:ext cx="9144000" cy="0"/>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pic>
        <p:nvPicPr>
          <p:cNvPr id="1040" name="Picture 16" descr="logo_S">
            <a:extLst>
              <a:ext uri="{FF2B5EF4-FFF2-40B4-BE49-F238E27FC236}">
                <a16:creationId xmlns:a16="http://schemas.microsoft.com/office/drawing/2014/main" id="{A090CDAD-E3E4-4B3B-8DD3-1C883AD1E3F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6237288"/>
            <a:ext cx="1439863"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2" name="Rectangle 18">
            <a:extLst>
              <a:ext uri="{FF2B5EF4-FFF2-40B4-BE49-F238E27FC236}">
                <a16:creationId xmlns:a16="http://schemas.microsoft.com/office/drawing/2014/main" id="{01EBCC0E-1B4E-40D0-B8DA-F3942A38E7CE}"/>
              </a:ext>
            </a:extLst>
          </p:cNvPr>
          <p:cNvSpPr>
            <a:spLocks noChangeArrowheads="1"/>
          </p:cNvSpPr>
          <p:nvPr/>
        </p:nvSpPr>
        <p:spPr bwMode="auto">
          <a:xfrm>
            <a:off x="0" y="2986088"/>
            <a:ext cx="9144000" cy="0"/>
          </a:xfrm>
          <a:prstGeom prst="rect">
            <a:avLst/>
          </a:prstGeom>
          <a:noFill/>
          <a:ln>
            <a:noFill/>
          </a:ln>
        </p:spPr>
        <p:txBody>
          <a:bodyPr wrap="none" anchor="ct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sp>
        <p:nvSpPr>
          <p:cNvPr id="1043" name="Rectangle 19">
            <a:extLst>
              <a:ext uri="{FF2B5EF4-FFF2-40B4-BE49-F238E27FC236}">
                <a16:creationId xmlns:a16="http://schemas.microsoft.com/office/drawing/2014/main" id="{D327FB95-4504-4C82-A557-5C33A5D8AD23}"/>
              </a:ext>
            </a:extLst>
          </p:cNvPr>
          <p:cNvSpPr>
            <a:spLocks noChangeArrowheads="1"/>
          </p:cNvSpPr>
          <p:nvPr/>
        </p:nvSpPr>
        <p:spPr bwMode="auto">
          <a:xfrm>
            <a:off x="0" y="2759075"/>
            <a:ext cx="9144000" cy="457200"/>
          </a:xfrm>
          <a:prstGeom prst="rect">
            <a:avLst/>
          </a:prstGeom>
          <a:noFill/>
          <a:ln>
            <a:noFill/>
          </a:ln>
        </p:spPr>
        <p:txBody>
          <a:bodyP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eaLnBrk="1" hangingPunct="1">
              <a:defRPr/>
            </a:pPr>
            <a:endParaRPr lang="fr-CH" sz="2400" u="none">
              <a:latin typeface="Times New Roman" panose="02020603050405020304" pitchFamily="18" charset="0"/>
            </a:endParaRPr>
          </a:p>
        </p:txBody>
      </p:sp>
      <p:sp>
        <p:nvSpPr>
          <p:cNvPr id="1045" name="Rectangle 22">
            <a:extLst>
              <a:ext uri="{FF2B5EF4-FFF2-40B4-BE49-F238E27FC236}">
                <a16:creationId xmlns:a16="http://schemas.microsoft.com/office/drawing/2014/main" id="{C63FEE65-1D14-4C5C-AF41-7EF49F011E42}"/>
              </a:ext>
            </a:extLst>
          </p:cNvPr>
          <p:cNvSpPr>
            <a:spLocks noChangeArrowheads="1"/>
          </p:cNvSpPr>
          <p:nvPr/>
        </p:nvSpPr>
        <p:spPr bwMode="auto">
          <a:xfrm>
            <a:off x="0" y="2986088"/>
            <a:ext cx="9144000" cy="0"/>
          </a:xfrm>
          <a:prstGeom prst="rect">
            <a:avLst/>
          </a:prstGeom>
          <a:noFill/>
          <a:ln>
            <a:noFill/>
          </a:ln>
        </p:spPr>
        <p:txBody>
          <a:bodyPr wrap="none" anchor="ct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pPr>
              <a:defRPr/>
            </a:pPr>
            <a:endParaRPr lang="fr-CH"/>
          </a:p>
        </p:txBody>
      </p:sp>
      <p:pic>
        <p:nvPicPr>
          <p:cNvPr id="2" name="Picture 2">
            <a:extLst>
              <a:ext uri="{FF2B5EF4-FFF2-40B4-BE49-F238E27FC236}">
                <a16:creationId xmlns:a16="http://schemas.microsoft.com/office/drawing/2014/main" id="{8A34E132-FF25-27FC-1E99-1B629BA52F04}"/>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8120530" y="5887859"/>
            <a:ext cx="675339" cy="94791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79"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Lst>
  <p:txStyles>
    <p:titleStyle>
      <a:lvl1pPr algn="ctr" rtl="0" eaLnBrk="0" fontAlgn="base" hangingPunct="0">
        <a:spcBef>
          <a:spcPct val="0"/>
        </a:spcBef>
        <a:spcAft>
          <a:spcPct val="0"/>
        </a:spcAft>
        <a:defRPr sz="2400">
          <a:solidFill>
            <a:schemeClr val="tx2"/>
          </a:solidFill>
          <a:latin typeface="+mj-lt"/>
          <a:ea typeface="+mj-ea"/>
          <a:cs typeface="+mj-cs"/>
        </a:defRPr>
      </a:lvl1pPr>
      <a:lvl2pPr algn="ctr" rtl="0" eaLnBrk="0" fontAlgn="base" hangingPunct="0">
        <a:spcBef>
          <a:spcPct val="0"/>
        </a:spcBef>
        <a:spcAft>
          <a:spcPct val="0"/>
        </a:spcAft>
        <a:defRPr sz="2400">
          <a:solidFill>
            <a:schemeClr val="tx2"/>
          </a:solidFill>
          <a:latin typeface="LithographLight" pitchFamily="82" charset="0"/>
        </a:defRPr>
      </a:lvl2pPr>
      <a:lvl3pPr algn="ctr" rtl="0" eaLnBrk="0" fontAlgn="base" hangingPunct="0">
        <a:spcBef>
          <a:spcPct val="0"/>
        </a:spcBef>
        <a:spcAft>
          <a:spcPct val="0"/>
        </a:spcAft>
        <a:defRPr sz="2400">
          <a:solidFill>
            <a:schemeClr val="tx2"/>
          </a:solidFill>
          <a:latin typeface="LithographLight" pitchFamily="82" charset="0"/>
        </a:defRPr>
      </a:lvl3pPr>
      <a:lvl4pPr algn="ctr" rtl="0" eaLnBrk="0" fontAlgn="base" hangingPunct="0">
        <a:spcBef>
          <a:spcPct val="0"/>
        </a:spcBef>
        <a:spcAft>
          <a:spcPct val="0"/>
        </a:spcAft>
        <a:defRPr sz="2400">
          <a:solidFill>
            <a:schemeClr val="tx2"/>
          </a:solidFill>
          <a:latin typeface="LithographLight" pitchFamily="82" charset="0"/>
        </a:defRPr>
      </a:lvl4pPr>
      <a:lvl5pPr algn="ctr" rtl="0" eaLnBrk="0" fontAlgn="base" hangingPunct="0">
        <a:spcBef>
          <a:spcPct val="0"/>
        </a:spcBef>
        <a:spcAft>
          <a:spcPct val="0"/>
        </a:spcAft>
        <a:defRPr sz="2400">
          <a:solidFill>
            <a:schemeClr val="tx2"/>
          </a:solidFill>
          <a:latin typeface="LithographLight" pitchFamily="82" charset="0"/>
        </a:defRPr>
      </a:lvl5pPr>
      <a:lvl6pPr marL="457200" algn="ctr" rtl="0" fontAlgn="base">
        <a:spcBef>
          <a:spcPct val="0"/>
        </a:spcBef>
        <a:spcAft>
          <a:spcPct val="0"/>
        </a:spcAft>
        <a:defRPr sz="2400">
          <a:solidFill>
            <a:schemeClr val="tx2"/>
          </a:solidFill>
          <a:latin typeface="LithographLight" pitchFamily="82" charset="0"/>
        </a:defRPr>
      </a:lvl6pPr>
      <a:lvl7pPr marL="914400" algn="ctr" rtl="0" fontAlgn="base">
        <a:spcBef>
          <a:spcPct val="0"/>
        </a:spcBef>
        <a:spcAft>
          <a:spcPct val="0"/>
        </a:spcAft>
        <a:defRPr sz="2400">
          <a:solidFill>
            <a:schemeClr val="tx2"/>
          </a:solidFill>
          <a:latin typeface="LithographLight" pitchFamily="82" charset="0"/>
        </a:defRPr>
      </a:lvl7pPr>
      <a:lvl8pPr marL="1371600" algn="ctr" rtl="0" fontAlgn="base">
        <a:spcBef>
          <a:spcPct val="0"/>
        </a:spcBef>
        <a:spcAft>
          <a:spcPct val="0"/>
        </a:spcAft>
        <a:defRPr sz="2400">
          <a:solidFill>
            <a:schemeClr val="tx2"/>
          </a:solidFill>
          <a:latin typeface="LithographLight" pitchFamily="82" charset="0"/>
        </a:defRPr>
      </a:lvl8pPr>
      <a:lvl9pPr marL="1828800" algn="ctr" rtl="0" fontAlgn="base">
        <a:spcBef>
          <a:spcPct val="0"/>
        </a:spcBef>
        <a:spcAft>
          <a:spcPct val="0"/>
        </a:spcAft>
        <a:defRPr sz="2400">
          <a:solidFill>
            <a:schemeClr val="tx2"/>
          </a:solidFill>
          <a:latin typeface="LithographLight" pitchFamily="82" charset="0"/>
        </a:defRPr>
      </a:lvl9pPr>
    </p:titleStyle>
    <p:bodyStyle>
      <a:lvl1pPr marL="342900" indent="-342900" algn="l" rtl="0" eaLnBrk="0" fontAlgn="base" hangingPunct="0">
        <a:spcBef>
          <a:spcPct val="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Times New Roman" pitchFamily="18" charset="0"/>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3FEB55D-E204-FDE9-3B43-90C7EB766974}"/>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370F1F93-4F6E-9A20-9727-D0B92A930DA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F3B25221-9468-3CF2-E7BF-3A26A6C7BC5D}"/>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35D7F2-1E50-4452-9B42-997BDB1A552C}" type="datetimeFigureOut">
              <a:rPr lang="fr-CH" smtClean="0"/>
              <a:t>10.01.2023</a:t>
            </a:fld>
            <a:endParaRPr lang="fr-CH"/>
          </a:p>
        </p:txBody>
      </p:sp>
      <p:sp>
        <p:nvSpPr>
          <p:cNvPr id="5" name="Espace réservé du pied de page 4">
            <a:extLst>
              <a:ext uri="{FF2B5EF4-FFF2-40B4-BE49-F238E27FC236}">
                <a16:creationId xmlns:a16="http://schemas.microsoft.com/office/drawing/2014/main" id="{EA98AD7E-EA23-DF71-9587-96ACBF951A2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Espace réservé du numéro de diapositive 5">
            <a:extLst>
              <a:ext uri="{FF2B5EF4-FFF2-40B4-BE49-F238E27FC236}">
                <a16:creationId xmlns:a16="http://schemas.microsoft.com/office/drawing/2014/main" id="{EF2C65E2-80F9-B853-B94C-60F0E82E32C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201CD1-494F-45CC-A55A-9106A8EFE24E}" type="slidenum">
              <a:rPr lang="fr-CH" smtClean="0"/>
              <a:t>‹#›</a:t>
            </a:fld>
            <a:endParaRPr lang="fr-CH"/>
          </a:p>
        </p:txBody>
      </p:sp>
    </p:spTree>
    <p:extLst>
      <p:ext uri="{BB962C8B-B14F-4D97-AF65-F5344CB8AC3E}">
        <p14:creationId xmlns:p14="http://schemas.microsoft.com/office/powerpoint/2010/main" val="387896000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a:extLst>
              <a:ext uri="{FF2B5EF4-FFF2-40B4-BE49-F238E27FC236}">
                <a16:creationId xmlns:a16="http://schemas.microsoft.com/office/drawing/2014/main" id="{A0E94915-83FC-CAAD-B3D6-5BF140B37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53" t="9636" b="20567"/>
          <a:stretch>
            <a:fillRect/>
          </a:stretch>
        </p:blipFill>
        <p:spPr bwMode="auto">
          <a:xfrm flipH="1">
            <a:off x="2888848" y="-64639"/>
            <a:ext cx="6255152"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descr="logo_XL">
            <a:extLst>
              <a:ext uri="{FF2B5EF4-FFF2-40B4-BE49-F238E27FC236}">
                <a16:creationId xmlns:a16="http://schemas.microsoft.com/office/drawing/2014/main" id="{09CC7680-22F4-37BD-72FD-5143CE7E5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64639"/>
            <a:ext cx="3275857" cy="163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6">
            <a:extLst>
              <a:ext uri="{FF2B5EF4-FFF2-40B4-BE49-F238E27FC236}">
                <a16:creationId xmlns:a16="http://schemas.microsoft.com/office/drawing/2014/main" id="{AD1729E6-C112-3578-A227-FF669031A494}"/>
              </a:ext>
            </a:extLst>
          </p:cNvPr>
          <p:cNvPicPr>
            <a:picLocks noChangeArrowheads="1"/>
          </p:cNvPicPr>
          <p:nvPr/>
        </p:nvPicPr>
        <p:blipFill>
          <a:blip r:embed="rId3">
            <a:lum bright="28000" contrast="-46000"/>
            <a:grayscl/>
            <a:extLst>
              <a:ext uri="{28A0092B-C50C-407E-A947-70E740481C1C}">
                <a14:useLocalDpi xmlns:a14="http://schemas.microsoft.com/office/drawing/2010/main" val="0"/>
              </a:ext>
            </a:extLst>
          </a:blip>
          <a:srcRect l="23090"/>
          <a:stretch>
            <a:fillRect/>
          </a:stretch>
        </p:blipFill>
        <p:spPr bwMode="auto">
          <a:xfrm flipV="1">
            <a:off x="0" y="4437063"/>
            <a:ext cx="46799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tatue of a person&#10;&#10;Description automatically generated with medium confidence">
            <a:extLst>
              <a:ext uri="{FF2B5EF4-FFF2-40B4-BE49-F238E27FC236}">
                <a16:creationId xmlns:a16="http://schemas.microsoft.com/office/drawing/2014/main" id="{0C1491F0-07EC-5CA7-76C6-18C7CF00DEA8}"/>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612576" y="188640"/>
            <a:ext cx="5938610" cy="7890852"/>
          </a:xfrm>
          <a:prstGeom prst="rect">
            <a:avLst/>
          </a:prstGeom>
        </p:spPr>
      </p:pic>
      <p:sp>
        <p:nvSpPr>
          <p:cNvPr id="5125" name="Rectangle 2">
            <a:extLst>
              <a:ext uri="{FF2B5EF4-FFF2-40B4-BE49-F238E27FC236}">
                <a16:creationId xmlns:a16="http://schemas.microsoft.com/office/drawing/2014/main" id="{E51E5680-625D-4D05-C92B-D593E82E83B5}"/>
              </a:ext>
            </a:extLst>
          </p:cNvPr>
          <p:cNvSpPr>
            <a:spLocks noGrp="1" noChangeArrowheads="1"/>
          </p:cNvSpPr>
          <p:nvPr>
            <p:ph type="ctrTitle"/>
          </p:nvPr>
        </p:nvSpPr>
        <p:spPr>
          <a:xfrm>
            <a:off x="685800" y="2133600"/>
            <a:ext cx="7772400" cy="1470025"/>
          </a:xfrm>
        </p:spPr>
        <p:txBody>
          <a:bodyPr/>
          <a:lstStyle/>
          <a:p>
            <a:pPr eaLnBrk="1" hangingPunct="1"/>
            <a:r>
              <a:rPr lang="fr-CH" altLang="fr-FR" sz="6000" b="1" u="sng" dirty="0" err="1">
                <a:solidFill>
                  <a:srgbClr val="932D1C"/>
                </a:solidFill>
                <a:latin typeface="Romanus" panose="02000500000000000000" pitchFamily="50" charset="0"/>
              </a:rPr>
              <a:t>P</a:t>
            </a:r>
            <a:r>
              <a:rPr lang="fr-CH" altLang="fr-FR" sz="4800" u="sng" dirty="0" err="1">
                <a:solidFill>
                  <a:srgbClr val="932D1C"/>
                </a:solidFill>
                <a:latin typeface="Caesar" pitchFamily="2" charset="0"/>
              </a:rPr>
              <a:t>sycho</a:t>
            </a:r>
            <a:r>
              <a:rPr lang="fr-CH" altLang="fr-FR" sz="6000" b="1" u="sng" dirty="0" err="1">
                <a:solidFill>
                  <a:srgbClr val="932D1C"/>
                </a:solidFill>
                <a:latin typeface="Romanus" panose="02000500000000000000" pitchFamily="50" charset="0"/>
              </a:rPr>
              <a:t>S</a:t>
            </a:r>
            <a:r>
              <a:rPr lang="fr-CH" altLang="fr-FR" sz="4800" u="sng" dirty="0" err="1">
                <a:solidFill>
                  <a:srgbClr val="932D1C"/>
                </a:solidFill>
                <a:latin typeface="Caesar" pitchFamily="2" charset="0"/>
              </a:rPr>
              <a:t>tratégie</a:t>
            </a:r>
            <a:endParaRPr lang="fr-FR" altLang="fr-FR" sz="4800" u="sng" dirty="0">
              <a:solidFill>
                <a:srgbClr val="932D1C"/>
              </a:solidFill>
              <a:latin typeface="Caesar" pitchFamily="2" charset="0"/>
            </a:endParaRPr>
          </a:p>
        </p:txBody>
      </p:sp>
      <p:sp>
        <p:nvSpPr>
          <p:cNvPr id="5126" name="Rectangle 3">
            <a:extLst>
              <a:ext uri="{FF2B5EF4-FFF2-40B4-BE49-F238E27FC236}">
                <a16:creationId xmlns:a16="http://schemas.microsoft.com/office/drawing/2014/main" id="{99D790BD-242A-45D4-873A-41F8CCC03DDC}"/>
              </a:ext>
            </a:extLst>
          </p:cNvPr>
          <p:cNvSpPr>
            <a:spLocks noGrp="1" noChangeArrowheads="1"/>
          </p:cNvSpPr>
          <p:nvPr>
            <p:ph type="subTitle" idx="1"/>
          </p:nvPr>
        </p:nvSpPr>
        <p:spPr>
          <a:xfrm>
            <a:off x="251520" y="3578654"/>
            <a:ext cx="8676580" cy="1295400"/>
          </a:xfrm>
        </p:spPr>
        <p:txBody>
          <a:bodyPr/>
          <a:lstStyle/>
          <a:p>
            <a:pPr eaLnBrk="1" hangingPunct="1"/>
            <a:r>
              <a:rPr lang="fr-CH" altLang="fr-FR" sz="2000" b="1" dirty="0">
                <a:solidFill>
                  <a:srgbClr val="C13B25"/>
                </a:solidFill>
                <a:latin typeface="Arnold Boecklin" panose="04027200000000000000" pitchFamily="82" charset="0"/>
              </a:rPr>
              <a:t>Un système Maitrisé et Expert, Renouvelé pour </a:t>
            </a:r>
            <a:r>
              <a:rPr lang="fr-CH" altLang="fr-FR" sz="2000" b="1">
                <a:solidFill>
                  <a:srgbClr val="C13B25"/>
                </a:solidFill>
                <a:latin typeface="Arnold Boecklin" panose="04027200000000000000" pitchFamily="82" charset="0"/>
              </a:rPr>
              <a:t>une nouvelle Ère</a:t>
            </a:r>
            <a:br>
              <a:rPr lang="fr-FR" altLang="fr-FR" dirty="0">
                <a:solidFill>
                  <a:srgbClr val="C13B25"/>
                </a:solidFill>
                <a:latin typeface="Frutiger 55 Roman" pitchFamily="34" charset="0"/>
              </a:rPr>
            </a:br>
            <a:r>
              <a:rPr lang="fr-FR" altLang="fr-FR" i="1" dirty="0">
                <a:solidFill>
                  <a:srgbClr val="C13B25"/>
                </a:solidFill>
                <a:latin typeface="Frutiger 55 Roman" pitchFamily="34" charset="0"/>
              </a:rPr>
              <a:t>La </a:t>
            </a:r>
            <a:r>
              <a:rPr lang="fr-FR" altLang="fr-FR" b="1" i="1" dirty="0">
                <a:solidFill>
                  <a:srgbClr val="C13B25"/>
                </a:solidFill>
                <a:latin typeface="Frutiger 55 Roman" pitchFamily="34" charset="0"/>
              </a:rPr>
              <a:t>Psychologie</a:t>
            </a:r>
            <a:r>
              <a:rPr lang="fr-FR" altLang="fr-FR" i="1" dirty="0">
                <a:solidFill>
                  <a:srgbClr val="C13B25"/>
                </a:solidFill>
                <a:latin typeface="Frutiger 55 Roman" pitchFamily="34" charset="0"/>
              </a:rPr>
              <a:t> analysant par la </a:t>
            </a:r>
            <a:r>
              <a:rPr lang="fr-FR" altLang="fr-FR" b="1" i="1" dirty="0">
                <a:solidFill>
                  <a:srgbClr val="C13B25"/>
                </a:solidFill>
                <a:latin typeface="Frutiger 55 Roman" pitchFamily="34" charset="0"/>
              </a:rPr>
              <a:t>Ludification </a:t>
            </a:r>
            <a:r>
              <a:rPr lang="fr-FR" altLang="fr-FR" i="1" dirty="0">
                <a:solidFill>
                  <a:srgbClr val="C13B25"/>
                </a:solidFill>
                <a:latin typeface="Frutiger 55 Roman" pitchFamily="34" charset="0"/>
              </a:rPr>
              <a:t>et l’</a:t>
            </a:r>
            <a:r>
              <a:rPr lang="fr-FR" altLang="fr-FR" b="1" i="1" dirty="0">
                <a:solidFill>
                  <a:srgbClr val="C13B25"/>
                </a:solidFill>
                <a:latin typeface="Frutiger 55 Roman" pitchFamily="34" charset="0"/>
              </a:rPr>
              <a:t>Imagination</a:t>
            </a:r>
            <a:r>
              <a:rPr lang="fr-FR" altLang="fr-FR" i="1" dirty="0">
                <a:solidFill>
                  <a:srgbClr val="C13B25"/>
                </a:solidFill>
                <a:latin typeface="Frutiger 55 Roman" pitchFamily="34" charset="0"/>
              </a:rPr>
              <a:t> au travers de la </a:t>
            </a:r>
            <a:r>
              <a:rPr lang="fr-FR" altLang="fr-FR" b="1" i="1" dirty="0">
                <a:solidFill>
                  <a:srgbClr val="C13B25"/>
                </a:solidFill>
                <a:latin typeface="Frutiger 55 Roman" pitchFamily="34" charset="0"/>
              </a:rPr>
              <a:t>Stratégie</a:t>
            </a:r>
          </a:p>
        </p:txBody>
      </p:sp>
      <p:sp>
        <p:nvSpPr>
          <p:cNvPr id="5127" name="Text Box 12">
            <a:extLst>
              <a:ext uri="{FF2B5EF4-FFF2-40B4-BE49-F238E27FC236}">
                <a16:creationId xmlns:a16="http://schemas.microsoft.com/office/drawing/2014/main" id="{4210B131-FDF0-96CF-AF35-827B0C09FD62}"/>
              </a:ext>
            </a:extLst>
          </p:cNvPr>
          <p:cNvSpPr txBox="1">
            <a:spLocks noChangeArrowheads="1"/>
          </p:cNvSpPr>
          <p:nvPr/>
        </p:nvSpPr>
        <p:spPr bwMode="auto">
          <a:xfrm>
            <a:off x="4067944" y="5900664"/>
            <a:ext cx="40687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fr-FR" altLang="fr-FR" sz="1400" b="1" dirty="0" err="1">
                <a:solidFill>
                  <a:srgbClr val="932D1C"/>
                </a:solidFill>
                <a:latin typeface="Frutiger 55 Roman" pitchFamily="34" charset="0"/>
              </a:rPr>
              <a:t>PsychoStratégie</a:t>
            </a:r>
            <a:r>
              <a:rPr lang="fr-FR" altLang="fr-FR" sz="1400" b="1" dirty="0">
                <a:solidFill>
                  <a:srgbClr val="932D1C"/>
                </a:solidFill>
                <a:latin typeface="Frutiger 55 Roman" pitchFamily="34" charset="0"/>
              </a:rPr>
              <a:t> SA</a:t>
            </a:r>
          </a:p>
          <a:p>
            <a:pPr algn="r" eaLnBrk="1" hangingPunct="1"/>
            <a:r>
              <a:rPr lang="fr-FR" altLang="fr-FR" sz="1400" b="1" dirty="0">
                <a:solidFill>
                  <a:srgbClr val="932D1C"/>
                </a:solidFill>
                <a:latin typeface="Frutiger 55 Roman" pitchFamily="34" charset="0"/>
              </a:rPr>
              <a:t>Ch. De la Fenettaz 9, CH – 1722 BOURGUILLON</a:t>
            </a:r>
          </a:p>
          <a:p>
            <a:pPr algn="r" eaLnBrk="1" hangingPunct="1"/>
            <a:r>
              <a:rPr lang="fr-FR" altLang="fr-FR" sz="1400" b="1" dirty="0">
                <a:solidFill>
                  <a:srgbClr val="932D1C"/>
                </a:solidFill>
                <a:latin typeface="Frutiger 55 Roman" pitchFamily="34" charset="0"/>
              </a:rPr>
              <a:t>www.psychostrategie.ch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125"/>
                                        </p:tgtEl>
                                        <p:attrNameLst>
                                          <p:attrName>style.visibility</p:attrName>
                                        </p:attrNameLst>
                                      </p:cBhvr>
                                      <p:to>
                                        <p:strVal val="visible"/>
                                      </p:to>
                                    </p:set>
                                    <p:anim calcmode="lin" valueType="num">
                                      <p:cBhvr additive="base">
                                        <p:cTn id="11" dur="500" fill="hold"/>
                                        <p:tgtEl>
                                          <p:spTgt spid="5125"/>
                                        </p:tgtEl>
                                        <p:attrNameLst>
                                          <p:attrName>ppt_x</p:attrName>
                                        </p:attrNameLst>
                                      </p:cBhvr>
                                      <p:tavLst>
                                        <p:tav tm="0">
                                          <p:val>
                                            <p:strVal val="0-#ppt_w/2"/>
                                          </p:val>
                                        </p:tav>
                                        <p:tav tm="100000">
                                          <p:val>
                                            <p:strVal val="#ppt_x"/>
                                          </p:val>
                                        </p:tav>
                                      </p:tavLst>
                                    </p:anim>
                                    <p:anim calcmode="lin" valueType="num">
                                      <p:cBhvr additive="base">
                                        <p:cTn id="12" dur="500" fill="hold"/>
                                        <p:tgtEl>
                                          <p:spTgt spid="512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6">
                                            <p:txEl>
                                              <p:pRg st="0" end="0"/>
                                            </p:txEl>
                                          </p:spTgt>
                                        </p:tgtEl>
                                        <p:attrNameLst>
                                          <p:attrName>style.visibility</p:attrName>
                                        </p:attrNameLst>
                                      </p:cBhvr>
                                      <p:to>
                                        <p:strVal val="visible"/>
                                      </p:to>
                                    </p:set>
                                    <p:animEffect transition="in" filter="fade">
                                      <p:cBhvr>
                                        <p:cTn id="17" dur="500"/>
                                        <p:tgtEl>
                                          <p:spTgt spid="51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tatue of a person&#10;&#10;Description automatically generated with medium confidence">
            <a:extLst>
              <a:ext uri="{FF2B5EF4-FFF2-40B4-BE49-F238E27FC236}">
                <a16:creationId xmlns:a16="http://schemas.microsoft.com/office/drawing/2014/main" id="{2D75A58B-CD37-BED5-C8E9-E6ECD214262F}"/>
              </a:ext>
            </a:extLst>
          </p:cNvPr>
          <p:cNvPicPr>
            <a:picLocks noChangeAspect="1"/>
          </p:cNvPicPr>
          <p:nvPr/>
        </p:nvPicPr>
        <p:blipFill>
          <a:blip r:embed="rId2">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flipH="1">
            <a:off x="1638699" y="-69364"/>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390364" y="548680"/>
            <a:ext cx="8363272" cy="1143000"/>
          </a:xfrm>
        </p:spPr>
        <p:txBody>
          <a:bodyPr/>
          <a:lstStyle/>
          <a:p>
            <a:r>
              <a:rPr lang="fr-CH" altLang="fr-FR" sz="2800" u="sng" dirty="0">
                <a:solidFill>
                  <a:srgbClr val="932D1C"/>
                </a:solidFill>
                <a:latin typeface="Romanus" panose="02000500000000000000" pitchFamily="50" charset="0"/>
              </a:rPr>
              <a:t>La nouvelle Solution </a:t>
            </a:r>
            <a:r>
              <a:rPr lang="fr-CH" altLang="fr-FR" sz="2800" b="1" u="sng" dirty="0">
                <a:solidFill>
                  <a:srgbClr val="932D1C"/>
                </a:solidFill>
                <a:latin typeface="Romanus" panose="02000500000000000000" pitchFamily="50" charset="0"/>
              </a:rPr>
              <a:t>PSYCHOSTRATÉGIQUE</a:t>
            </a:r>
            <a:br>
              <a:rPr lang="fr-CH" altLang="fr-FR" sz="2400" b="1" u="sng" dirty="0">
                <a:solidFill>
                  <a:srgbClr val="932D1C"/>
                </a:solidFill>
                <a:latin typeface="Frutiger 55 Roman" pitchFamily="34" charset="0"/>
              </a:rPr>
            </a:br>
            <a:r>
              <a:rPr lang="fr-CH" altLang="fr-FR" sz="1600" dirty="0">
                <a:solidFill>
                  <a:srgbClr val="C13B25"/>
                </a:solidFill>
                <a:latin typeface="Arnold Boecklin" panose="04027200000000000000" pitchFamily="82" charset="0"/>
              </a:rPr>
              <a:t>La Psychologie analysant par la Ludification et l’Imagination et au travers de la Stratégie</a:t>
            </a:r>
            <a:endParaRPr lang="en-US" sz="2000" dirty="0">
              <a:solidFill>
                <a:srgbClr val="C13B25"/>
              </a:solidFill>
              <a:latin typeface="Arnold Boecklin" panose="04027200000000000000" pitchFamily="8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323528" y="1556792"/>
            <a:ext cx="8568952" cy="4525963"/>
          </a:xfrm>
        </p:spPr>
        <p:txBody>
          <a:bodyPr/>
          <a:lstStyle/>
          <a:p>
            <a:pPr marL="0" indent="0" algn="ctr"/>
            <a:r>
              <a:rPr lang="fr-CH" b="1" dirty="0"/>
              <a:t>A Contrario </a:t>
            </a:r>
            <a:r>
              <a:rPr lang="fr-CH" dirty="0"/>
              <a:t>de tous ces Outils existants, les </a:t>
            </a:r>
            <a:r>
              <a:rPr lang="fr-CH" b="1" dirty="0"/>
              <a:t>Ateliers </a:t>
            </a:r>
            <a:r>
              <a:rPr lang="fr-CH" b="1" dirty="0" err="1"/>
              <a:t>PsychoStratégiques</a:t>
            </a:r>
            <a:r>
              <a:rPr lang="fr-CH" b="1" dirty="0"/>
              <a:t> </a:t>
            </a:r>
            <a:r>
              <a:rPr lang="fr-CH" dirty="0"/>
              <a:t>permettent </a:t>
            </a:r>
            <a:r>
              <a:rPr lang="fr-CH" b="1" dirty="0"/>
              <a:t>À TOUS de s’y retrouver</a:t>
            </a:r>
            <a:r>
              <a:rPr lang="fr-CH" dirty="0"/>
              <a:t>, tout en outrepassant le vague et l’ambigu.</a:t>
            </a:r>
          </a:p>
          <a:p>
            <a:pPr marL="0" indent="0" algn="ctr"/>
            <a:endParaRPr lang="fr-CH" dirty="0"/>
          </a:p>
          <a:p>
            <a:pPr marL="0" indent="0" algn="just"/>
            <a:r>
              <a:rPr lang="fr-CH" b="1" dirty="0"/>
              <a:t>Car MÊME si</a:t>
            </a:r>
            <a:r>
              <a:rPr lang="fr-CH" dirty="0"/>
              <a:t> un Participant est </a:t>
            </a:r>
            <a:r>
              <a:rPr lang="fr-CH" b="1" dirty="0"/>
              <a:t>en OPPOSITION totale à ces Ateliers…</a:t>
            </a:r>
            <a:br>
              <a:rPr lang="fr-CH" dirty="0"/>
            </a:br>
            <a:r>
              <a:rPr lang="fr-CH" sz="1400" i="1" dirty="0"/>
              <a:t>(Bien que chacun puisse y former ses propres buts sans concertation ou répercussion directes)</a:t>
            </a:r>
            <a:endParaRPr lang="fr-CH" dirty="0"/>
          </a:p>
          <a:p>
            <a:pPr marL="0" indent="0" algn="ctr"/>
            <a:endParaRPr lang="fr-CH" dirty="0"/>
          </a:p>
          <a:p>
            <a:pPr marL="0" indent="0" algn="just"/>
            <a:r>
              <a:rPr lang="fr-CH" dirty="0"/>
              <a:t>Ces Ateliers analysent </a:t>
            </a:r>
            <a:r>
              <a:rPr lang="fr-CH" b="1" dirty="0"/>
              <a:t>AUSSI son Comportement</a:t>
            </a:r>
            <a:r>
              <a:rPr lang="fr-CH" dirty="0"/>
              <a:t> lors de l’Atelier,</a:t>
            </a:r>
            <a:br>
              <a:rPr lang="fr-CH" dirty="0"/>
            </a:br>
            <a:r>
              <a:rPr lang="fr-CH" dirty="0"/>
              <a:t>Plutôt que seulement et simplement </a:t>
            </a:r>
            <a:r>
              <a:rPr lang="fr-CH" b="1" dirty="0"/>
              <a:t>le Résultat même de sa participation</a:t>
            </a:r>
            <a:r>
              <a:rPr lang="fr-CH" dirty="0"/>
              <a:t>.</a:t>
            </a:r>
          </a:p>
          <a:p>
            <a:pPr marL="0" indent="0" algn="ctr"/>
            <a:endParaRPr lang="fr-CH" b="1" dirty="0"/>
          </a:p>
          <a:p>
            <a:pPr marL="0" indent="0" algn="ctr"/>
            <a:endParaRPr lang="fr-CH" b="1" dirty="0"/>
          </a:p>
          <a:p>
            <a:pPr marL="0" indent="0" algn="ctr"/>
            <a:r>
              <a:rPr lang="fr-CH" dirty="0"/>
              <a:t>En effet, </a:t>
            </a:r>
            <a:r>
              <a:rPr lang="fr-CH" b="1" dirty="0"/>
              <a:t>les Ateliers </a:t>
            </a:r>
            <a:r>
              <a:rPr lang="fr-CH" b="1" dirty="0" err="1"/>
              <a:t>PsychoStratégiques</a:t>
            </a:r>
            <a:r>
              <a:rPr lang="fr-CH" b="1" dirty="0"/>
              <a:t> Permettent </a:t>
            </a:r>
            <a:r>
              <a:rPr lang="fr-CH" dirty="0"/>
              <a:t>au plus </a:t>
            </a:r>
            <a:r>
              <a:rPr lang="fr-CH" b="1" dirty="0"/>
              <a:t>d’ENLEVER TOUS ses Masques &amp; Prétentions </a:t>
            </a:r>
            <a:r>
              <a:rPr lang="fr-CH" dirty="0"/>
              <a:t>et de </a:t>
            </a:r>
            <a:r>
              <a:rPr lang="fr-CH" b="1" dirty="0"/>
              <a:t>le Révéler </a:t>
            </a:r>
            <a:r>
              <a:rPr lang="fr-CH" dirty="0"/>
              <a:t>au plus honnête.</a:t>
            </a:r>
          </a:p>
          <a:p>
            <a:pPr marL="0" indent="0" algn="ctr"/>
            <a:endParaRPr lang="fr-CH" b="1" dirty="0"/>
          </a:p>
          <a:p>
            <a:pPr marL="0" indent="0" algn="ctr"/>
            <a:r>
              <a:rPr lang="fr-CH" sz="2000" b="1" u="sng" dirty="0">
                <a:solidFill>
                  <a:srgbClr val="C13B25"/>
                </a:solidFill>
                <a:latin typeface="Arnold Boecklin" panose="04027200000000000000" pitchFamily="82" charset="0"/>
                <a:cs typeface="Arabic Typesetting" panose="020B0604020202020204" pitchFamily="66" charset="-78"/>
              </a:rPr>
              <a:t>COMMENT ?</a:t>
            </a:r>
          </a:p>
          <a:p>
            <a:pPr marL="0" indent="0" algn="ctr"/>
            <a:br>
              <a:rPr lang="fr-CH" b="1" dirty="0"/>
            </a:br>
            <a:r>
              <a:rPr lang="fr-CH" b="1" u="sng" dirty="0"/>
              <a:t>En le Récompensant a se Démasquer</a:t>
            </a:r>
            <a:br>
              <a:rPr lang="fr-CH" b="1" dirty="0"/>
            </a:br>
            <a:r>
              <a:rPr lang="fr-CH" b="1" dirty="0"/>
              <a:t>INDIRECTEMENT et  à travers SES PROPRES MOTIVATIONS!</a:t>
            </a:r>
            <a:endParaRPr lang="en-US" dirty="0"/>
          </a:p>
          <a:p>
            <a:pPr marL="0" indent="0" algn="ctr"/>
            <a:endParaRPr lang="fr-FR" b="1" dirty="0"/>
          </a:p>
        </p:txBody>
      </p:sp>
    </p:spTree>
    <p:extLst>
      <p:ext uri="{BB962C8B-B14F-4D97-AF65-F5344CB8AC3E}">
        <p14:creationId xmlns:p14="http://schemas.microsoft.com/office/powerpoint/2010/main" val="136451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1000"/>
                                        <p:tgtEl>
                                          <p:spTgt spid="3">
                                            <p:txEl>
                                              <p:pRg st="7" end="7"/>
                                            </p:txEl>
                                          </p:spTgt>
                                        </p:tgtEl>
                                      </p:cBhvr>
                                    </p:animEffect>
                                    <p:anim calcmode="lin" valueType="num">
                                      <p:cBhvr>
                                        <p:cTn id="3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42"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arn(outHorizontal)">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32"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circle(out)">
                                      <p:cBhvr>
                                        <p:cTn id="43"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B3FC8C17-C4CE-E07C-7FDF-922A34E661A9}"/>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rot="5400000">
            <a:off x="-1319875" y="3189712"/>
            <a:ext cx="11783750" cy="5925622"/>
          </a:xfrm>
          <a:prstGeom prst="rect">
            <a:avLst/>
          </a:prstGeom>
        </p:spPr>
      </p:pic>
      <p:sp>
        <p:nvSpPr>
          <p:cNvPr id="4" name="Title 1">
            <a:extLst>
              <a:ext uri="{FF2B5EF4-FFF2-40B4-BE49-F238E27FC236}">
                <a16:creationId xmlns:a16="http://schemas.microsoft.com/office/drawing/2014/main" id="{F2CAA026-1AB1-709E-94A7-B703B8DF8611}"/>
              </a:ext>
            </a:extLst>
          </p:cNvPr>
          <p:cNvSpPr txBox="1">
            <a:spLocks/>
          </p:cNvSpPr>
          <p:nvPr/>
        </p:nvSpPr>
        <p:spPr bwMode="auto">
          <a:xfrm>
            <a:off x="390364" y="548680"/>
            <a:ext cx="836327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a:solidFill>
                  <a:schemeClr val="tx2"/>
                </a:solidFill>
                <a:latin typeface="+mj-lt"/>
                <a:ea typeface="+mj-ea"/>
                <a:cs typeface="+mj-cs"/>
              </a:defRPr>
            </a:lvl1pPr>
            <a:lvl2pPr algn="ctr" rtl="0" eaLnBrk="0" fontAlgn="base" hangingPunct="0">
              <a:spcBef>
                <a:spcPct val="0"/>
              </a:spcBef>
              <a:spcAft>
                <a:spcPct val="0"/>
              </a:spcAft>
              <a:defRPr sz="2400">
                <a:solidFill>
                  <a:schemeClr val="tx2"/>
                </a:solidFill>
                <a:latin typeface="LithographLight" pitchFamily="82" charset="0"/>
              </a:defRPr>
            </a:lvl2pPr>
            <a:lvl3pPr algn="ctr" rtl="0" eaLnBrk="0" fontAlgn="base" hangingPunct="0">
              <a:spcBef>
                <a:spcPct val="0"/>
              </a:spcBef>
              <a:spcAft>
                <a:spcPct val="0"/>
              </a:spcAft>
              <a:defRPr sz="2400">
                <a:solidFill>
                  <a:schemeClr val="tx2"/>
                </a:solidFill>
                <a:latin typeface="LithographLight" pitchFamily="82" charset="0"/>
              </a:defRPr>
            </a:lvl3pPr>
            <a:lvl4pPr algn="ctr" rtl="0" eaLnBrk="0" fontAlgn="base" hangingPunct="0">
              <a:spcBef>
                <a:spcPct val="0"/>
              </a:spcBef>
              <a:spcAft>
                <a:spcPct val="0"/>
              </a:spcAft>
              <a:defRPr sz="2400">
                <a:solidFill>
                  <a:schemeClr val="tx2"/>
                </a:solidFill>
                <a:latin typeface="LithographLight" pitchFamily="82" charset="0"/>
              </a:defRPr>
            </a:lvl4pPr>
            <a:lvl5pPr algn="ctr" rtl="0" eaLnBrk="0" fontAlgn="base" hangingPunct="0">
              <a:spcBef>
                <a:spcPct val="0"/>
              </a:spcBef>
              <a:spcAft>
                <a:spcPct val="0"/>
              </a:spcAft>
              <a:defRPr sz="2400">
                <a:solidFill>
                  <a:schemeClr val="tx2"/>
                </a:solidFill>
                <a:latin typeface="LithographLight" pitchFamily="82" charset="0"/>
              </a:defRPr>
            </a:lvl5pPr>
            <a:lvl6pPr marL="457200" algn="ctr" rtl="0" fontAlgn="base">
              <a:spcBef>
                <a:spcPct val="0"/>
              </a:spcBef>
              <a:spcAft>
                <a:spcPct val="0"/>
              </a:spcAft>
              <a:defRPr sz="2400">
                <a:solidFill>
                  <a:schemeClr val="tx2"/>
                </a:solidFill>
                <a:latin typeface="LithographLight" pitchFamily="82" charset="0"/>
              </a:defRPr>
            </a:lvl6pPr>
            <a:lvl7pPr marL="914400" algn="ctr" rtl="0" fontAlgn="base">
              <a:spcBef>
                <a:spcPct val="0"/>
              </a:spcBef>
              <a:spcAft>
                <a:spcPct val="0"/>
              </a:spcAft>
              <a:defRPr sz="2400">
                <a:solidFill>
                  <a:schemeClr val="tx2"/>
                </a:solidFill>
                <a:latin typeface="LithographLight" pitchFamily="82" charset="0"/>
              </a:defRPr>
            </a:lvl7pPr>
            <a:lvl8pPr marL="1371600" algn="ctr" rtl="0" fontAlgn="base">
              <a:spcBef>
                <a:spcPct val="0"/>
              </a:spcBef>
              <a:spcAft>
                <a:spcPct val="0"/>
              </a:spcAft>
              <a:defRPr sz="2400">
                <a:solidFill>
                  <a:schemeClr val="tx2"/>
                </a:solidFill>
                <a:latin typeface="LithographLight" pitchFamily="82" charset="0"/>
              </a:defRPr>
            </a:lvl8pPr>
            <a:lvl9pPr marL="1828800" algn="ctr" rtl="0" fontAlgn="base">
              <a:spcBef>
                <a:spcPct val="0"/>
              </a:spcBef>
              <a:spcAft>
                <a:spcPct val="0"/>
              </a:spcAft>
              <a:defRPr sz="2400">
                <a:solidFill>
                  <a:schemeClr val="tx2"/>
                </a:solidFill>
                <a:latin typeface="LithographLight" pitchFamily="82" charset="0"/>
              </a:defRPr>
            </a:lvl9pPr>
          </a:lstStyle>
          <a:p>
            <a:r>
              <a:rPr lang="fr-CH" altLang="fr-FR" sz="2800" b="1" u="sng" kern="0" dirty="0">
                <a:solidFill>
                  <a:srgbClr val="932D1C"/>
                </a:solidFill>
                <a:latin typeface="Romanus" panose="02000500000000000000" pitchFamily="50" charset="0"/>
              </a:rPr>
              <a:t>PSYCHOSTRATÉGIE – Comment ?</a:t>
            </a:r>
            <a:br>
              <a:rPr lang="fr-CH" altLang="fr-FR" sz="2800" b="1" u="sng" kern="0" dirty="0">
                <a:solidFill>
                  <a:srgbClr val="932D1C"/>
                </a:solidFill>
                <a:latin typeface="Romanus" panose="02000500000000000000" pitchFamily="50" charset="0"/>
              </a:rPr>
            </a:br>
            <a:r>
              <a:rPr lang="fr-CH" altLang="fr-FR" sz="1400" u="none" kern="0" dirty="0">
                <a:solidFill>
                  <a:srgbClr val="C13B25"/>
                </a:solidFill>
                <a:latin typeface="Arnold Bocklin MN" panose="02000503000000020004" pitchFamily="2" charset="0"/>
              </a:rPr>
              <a:t>La Psychologie analysant par la Ludification et l’Imagination et au travers de la Stratégie</a:t>
            </a:r>
            <a:endParaRPr lang="en-US" sz="2000" u="none" kern="0" dirty="0">
              <a:solidFill>
                <a:srgbClr val="C13B25"/>
              </a:solidFill>
              <a:latin typeface="Arnold Bocklin MN" panose="02000503000000020004" pitchFamily="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457200" y="1556792"/>
            <a:ext cx="8229600" cy="4525963"/>
          </a:xfrm>
        </p:spPr>
        <p:txBody>
          <a:bodyPr/>
          <a:lstStyle/>
          <a:p>
            <a:pPr algn="just">
              <a:lnSpc>
                <a:spcPct val="150000"/>
              </a:lnSpc>
            </a:pPr>
            <a:r>
              <a:rPr lang="fr-CH" dirty="0" err="1"/>
              <a:t>PsychoStratégie</a:t>
            </a:r>
            <a:r>
              <a:rPr lang="fr-CH" dirty="0"/>
              <a:t> syncrétise La Ludification et l’Imagination dans son expertise analysante et stratégique via </a:t>
            </a:r>
            <a:r>
              <a:rPr lang="fr-CH" b="1" dirty="0"/>
              <a:t>ses 6 Ateliers «</a:t>
            </a:r>
            <a:r>
              <a:rPr lang="fr-CH" b="1" dirty="0" err="1"/>
              <a:t>Ludico</a:t>
            </a:r>
            <a:r>
              <a:rPr lang="fr-CH" b="1" dirty="0"/>
              <a:t>-professionnels»</a:t>
            </a:r>
          </a:p>
          <a:p>
            <a:pPr algn="just">
              <a:lnSpc>
                <a:spcPct val="150000"/>
              </a:lnSpc>
            </a:pPr>
            <a:endParaRPr lang="fr-CH" b="1" i="1" dirty="0"/>
          </a:p>
          <a:p>
            <a:pPr algn="ctr">
              <a:lnSpc>
                <a:spcPct val="150000"/>
              </a:lnSpc>
              <a:buFont typeface="Wingdings" panose="05000000000000000000" pitchFamily="2" charset="2"/>
              <a:buChar char="Ø"/>
            </a:pPr>
            <a:r>
              <a:rPr lang="fr-CH" b="1" u="sng" dirty="0"/>
              <a:t>Chaque Atelier </a:t>
            </a:r>
            <a:r>
              <a:rPr lang="fr-CH" u="sng" dirty="0"/>
              <a:t>possède ses propres </a:t>
            </a:r>
            <a:r>
              <a:rPr lang="fr-CH" b="1" u="sng" dirty="0"/>
              <a:t>Buts…</a:t>
            </a:r>
          </a:p>
          <a:p>
            <a:pPr marL="0" indent="0" algn="ctr">
              <a:lnSpc>
                <a:spcPct val="150000"/>
              </a:lnSpc>
            </a:pPr>
            <a:r>
              <a:rPr lang="fr-CH" i="1" dirty="0"/>
              <a:t>Utilisant différentes formes de </a:t>
            </a:r>
            <a:r>
              <a:rPr lang="fr-CH" b="1" i="1" dirty="0"/>
              <a:t>Ludifications </a:t>
            </a:r>
            <a:r>
              <a:rPr lang="fr-CH" i="1" dirty="0"/>
              <a:t>afin d’y </a:t>
            </a:r>
            <a:r>
              <a:rPr lang="fr-CH" b="1" i="1" dirty="0"/>
              <a:t>Récompenser</a:t>
            </a:r>
            <a:r>
              <a:rPr lang="fr-CH" i="1" dirty="0"/>
              <a:t> la poursuite et l’accomplissement de ces buts et ambitions.</a:t>
            </a:r>
            <a:br>
              <a:rPr lang="fr-CH" dirty="0"/>
            </a:br>
            <a:endParaRPr lang="fr-CH" dirty="0"/>
          </a:p>
          <a:p>
            <a:pPr marL="285750" indent="-285750" algn="ctr">
              <a:lnSpc>
                <a:spcPct val="150000"/>
              </a:lnSpc>
              <a:buFont typeface="Wingdings" panose="05000000000000000000" pitchFamily="2" charset="2"/>
              <a:buChar char="Ø"/>
            </a:pPr>
            <a:r>
              <a:rPr lang="fr-CH" b="1" u="sng" dirty="0"/>
              <a:t>Chaque Atelier </a:t>
            </a:r>
            <a:r>
              <a:rPr lang="fr-CH" u="sng" dirty="0"/>
              <a:t>possède sa propre </a:t>
            </a:r>
            <a:r>
              <a:rPr lang="fr-CH" b="1" u="sng" dirty="0"/>
              <a:t>Organisation…</a:t>
            </a:r>
          </a:p>
          <a:p>
            <a:pPr marL="0" indent="0" algn="ctr">
              <a:lnSpc>
                <a:spcPct val="150000"/>
              </a:lnSpc>
            </a:pPr>
            <a:r>
              <a:rPr lang="fr-CH" i="1" dirty="0"/>
              <a:t>A travers un univers </a:t>
            </a:r>
            <a:r>
              <a:rPr lang="fr-CH" b="1" i="1" dirty="0"/>
              <a:t>Imaginé </a:t>
            </a:r>
            <a:r>
              <a:rPr lang="fr-CH" i="1" dirty="0"/>
              <a:t> spécifiquement afin d’y permettre l’</a:t>
            </a:r>
            <a:r>
              <a:rPr lang="fr-CH" b="1" i="1" dirty="0"/>
              <a:t>Action Libérée </a:t>
            </a:r>
            <a:r>
              <a:rPr lang="fr-CH" i="1" dirty="0"/>
              <a:t>mais aussi </a:t>
            </a:r>
            <a:r>
              <a:rPr lang="fr-CH" b="1" i="1" dirty="0"/>
              <a:t>Guidée </a:t>
            </a:r>
            <a:r>
              <a:rPr lang="fr-CH" i="1" dirty="0"/>
              <a:t>des participants envers ces buts précis.</a:t>
            </a:r>
            <a:br>
              <a:rPr lang="fr-CH" i="1" dirty="0"/>
            </a:br>
            <a:endParaRPr lang="fr-CH" i="1" dirty="0"/>
          </a:p>
        </p:txBody>
      </p:sp>
    </p:spTree>
    <p:extLst>
      <p:ext uri="{BB962C8B-B14F-4D97-AF65-F5344CB8AC3E}">
        <p14:creationId xmlns:p14="http://schemas.microsoft.com/office/powerpoint/2010/main" val="358805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up)">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354360" y="548680"/>
            <a:ext cx="8435280" cy="1143000"/>
          </a:xfrm>
        </p:spPr>
        <p:txBody>
          <a:bodyPr/>
          <a:lstStyle/>
          <a:p>
            <a:r>
              <a:rPr lang="fr-CH" altLang="fr-FR" sz="2800" b="1" u="sng" dirty="0">
                <a:solidFill>
                  <a:srgbClr val="932D1C"/>
                </a:solidFill>
                <a:latin typeface="Romanus" panose="02000500000000000000" pitchFamily="50" charset="0"/>
              </a:rPr>
              <a:t>PSYCHOSTRATÉGIE</a:t>
            </a:r>
            <a:r>
              <a:rPr lang="fr-CH" altLang="fr-FR" sz="2400" b="1" u="sng" dirty="0">
                <a:solidFill>
                  <a:srgbClr val="932D1C"/>
                </a:solidFill>
                <a:latin typeface="Romanus" panose="02000500000000000000" pitchFamily="50" charset="0"/>
              </a:rPr>
              <a:t> </a:t>
            </a:r>
            <a:r>
              <a:rPr lang="fr-CH" altLang="fr-FR" sz="2800" b="1" u="sng" dirty="0">
                <a:solidFill>
                  <a:srgbClr val="932D1C"/>
                </a:solidFill>
                <a:latin typeface="Romanus" panose="02000500000000000000" pitchFamily="50" charset="0"/>
              </a:rPr>
              <a:t>– Détails</a:t>
            </a:r>
            <a:br>
              <a:rPr lang="fr-CH" altLang="fr-FR" sz="2400" b="1" u="sng" dirty="0">
                <a:solidFill>
                  <a:srgbClr val="932D1C"/>
                </a:solidFill>
                <a:latin typeface="Frutiger 55 Roman" pitchFamily="34" charset="0"/>
              </a:rPr>
            </a:br>
            <a:r>
              <a:rPr lang="fr-CH" altLang="fr-FR" sz="1600" dirty="0">
                <a:solidFill>
                  <a:srgbClr val="C13B25"/>
                </a:solidFill>
                <a:latin typeface="Arnold Boecklin" panose="04027200000000000000" pitchFamily="82" charset="0"/>
              </a:rPr>
              <a:t>La Psychologie analysant par la Ludification et l’Imagination et au travers de la Stratégie</a:t>
            </a:r>
            <a:endParaRPr lang="en-US" sz="2000" dirty="0">
              <a:solidFill>
                <a:srgbClr val="C13B25"/>
              </a:solidFill>
              <a:latin typeface="Arnold Boecklin" panose="04027200000000000000" pitchFamily="8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426368" y="1556792"/>
            <a:ext cx="8291264" cy="4525963"/>
          </a:xfrm>
        </p:spPr>
        <p:txBody>
          <a:bodyPr/>
          <a:lstStyle/>
          <a:p>
            <a:pPr algn="ctr">
              <a:lnSpc>
                <a:spcPct val="150000"/>
              </a:lnSpc>
            </a:pPr>
            <a:endParaRPr lang="fr-CH" dirty="0"/>
          </a:p>
          <a:p>
            <a:pPr algn="ctr">
              <a:lnSpc>
                <a:spcPct val="150000"/>
              </a:lnSpc>
            </a:pPr>
            <a:r>
              <a:rPr lang="fr-CH" dirty="0"/>
              <a:t>On distingue </a:t>
            </a:r>
            <a:r>
              <a:rPr lang="fr-CH" b="1" dirty="0"/>
              <a:t>Trois types d’Ateliers </a:t>
            </a:r>
            <a:r>
              <a:rPr lang="fr-CH" dirty="0"/>
              <a:t>particulièrement </a:t>
            </a:r>
            <a:r>
              <a:rPr lang="fr-CH" b="1" dirty="0"/>
              <a:t>Adaptés </a:t>
            </a:r>
            <a:r>
              <a:rPr lang="fr-CH" dirty="0"/>
              <a:t>et spécifiques </a:t>
            </a:r>
            <a:r>
              <a:rPr lang="fr-CH" b="1" dirty="0"/>
              <a:t>aux Problèmes</a:t>
            </a:r>
            <a:r>
              <a:rPr lang="fr-CH" dirty="0"/>
              <a:t>,</a:t>
            </a:r>
            <a:r>
              <a:rPr lang="fr-CH" b="1" dirty="0"/>
              <a:t> </a:t>
            </a:r>
            <a:r>
              <a:rPr lang="fr-CH" dirty="0"/>
              <a:t>besoins, et ambitions </a:t>
            </a:r>
            <a:r>
              <a:rPr lang="fr-CH" b="1" dirty="0"/>
              <a:t>de leurs Participants</a:t>
            </a:r>
            <a:r>
              <a:rPr lang="fr-CH" dirty="0"/>
              <a:t>:</a:t>
            </a:r>
          </a:p>
          <a:p>
            <a:pPr algn="just">
              <a:lnSpc>
                <a:spcPct val="150000"/>
              </a:lnSpc>
            </a:pPr>
            <a:endParaRPr lang="fr-CH" dirty="0"/>
          </a:p>
          <a:p>
            <a:pPr marL="400050" indent="-400050" algn="just">
              <a:lnSpc>
                <a:spcPct val="150000"/>
              </a:lnSpc>
              <a:buFont typeface="+mj-lt"/>
              <a:buAutoNum type="romanUcPeriod"/>
            </a:pPr>
            <a:r>
              <a:rPr lang="fr-CH" dirty="0"/>
              <a:t>Les Ateliers </a:t>
            </a:r>
            <a:r>
              <a:rPr lang="fr-CH" b="1" dirty="0"/>
              <a:t>Neurodivergents</a:t>
            </a:r>
            <a:r>
              <a:rPr lang="fr-CH" dirty="0"/>
              <a:t> (</a:t>
            </a:r>
            <a:r>
              <a:rPr lang="fr-CH" dirty="0" err="1"/>
              <a:t>Aspergers</a:t>
            </a:r>
            <a:r>
              <a:rPr lang="fr-CH" dirty="0"/>
              <a:t>, Autistes, etc.),</a:t>
            </a:r>
          </a:p>
          <a:p>
            <a:pPr marL="400050" indent="-400050" algn="just">
              <a:lnSpc>
                <a:spcPct val="150000"/>
              </a:lnSpc>
              <a:buFont typeface="+mj-lt"/>
              <a:buAutoNum type="romanUcPeriod"/>
            </a:pPr>
            <a:r>
              <a:rPr lang="fr-CH" dirty="0"/>
              <a:t>Les Ateliers </a:t>
            </a:r>
            <a:r>
              <a:rPr lang="fr-CH" b="1" dirty="0" err="1"/>
              <a:t>Philocognitifs</a:t>
            </a:r>
            <a:r>
              <a:rPr lang="fr-CH" dirty="0"/>
              <a:t> (Hauts-potentiels, Surdoués, etc.), </a:t>
            </a:r>
          </a:p>
          <a:p>
            <a:pPr marL="400050" indent="-400050" algn="just">
              <a:lnSpc>
                <a:spcPct val="150000"/>
              </a:lnSpc>
              <a:buFont typeface="+mj-lt"/>
              <a:buAutoNum type="romanUcPeriod"/>
            </a:pPr>
            <a:r>
              <a:rPr lang="fr-CH" dirty="0"/>
              <a:t>Et ceux </a:t>
            </a:r>
            <a:r>
              <a:rPr lang="fr-CH" b="1" dirty="0" err="1"/>
              <a:t>Ludosophiques</a:t>
            </a:r>
            <a:r>
              <a:rPr lang="fr-CH" dirty="0"/>
              <a:t> pour tout le monde (Entreprise, Individuel, etc.).</a:t>
            </a:r>
          </a:p>
          <a:p>
            <a:pPr marL="400050" indent="-400050" algn="just">
              <a:buFont typeface="+mj-lt"/>
              <a:buAutoNum type="romanUcPeriod"/>
            </a:pPr>
            <a:endParaRPr lang="fr-CH" dirty="0"/>
          </a:p>
          <a:p>
            <a:pPr marL="400050" indent="-400050" algn="just">
              <a:buFont typeface="+mj-lt"/>
              <a:buAutoNum type="romanUcPeriod"/>
            </a:pPr>
            <a:endParaRPr lang="fr-CH" dirty="0"/>
          </a:p>
          <a:p>
            <a:pPr marL="0" indent="0" algn="ctr">
              <a:lnSpc>
                <a:spcPct val="150000"/>
              </a:lnSpc>
            </a:pPr>
            <a:r>
              <a:rPr lang="fr-CH" i="1" dirty="0"/>
              <a:t>Ils seront décrits juste après en suivant un ordre allant de l’individu à la société, de l’intérieur vers l’extérieur, de l’introspection à la création.</a:t>
            </a:r>
            <a:br>
              <a:rPr lang="fr-CH" dirty="0"/>
            </a:br>
            <a:endParaRPr lang="fr-CH" dirty="0"/>
          </a:p>
        </p:txBody>
      </p:sp>
      <p:pic>
        <p:nvPicPr>
          <p:cNvPr id="7" name="Picture 6" descr="Icon&#10;&#10;Description automatically generated">
            <a:extLst>
              <a:ext uri="{FF2B5EF4-FFF2-40B4-BE49-F238E27FC236}">
                <a16:creationId xmlns:a16="http://schemas.microsoft.com/office/drawing/2014/main" id="{6CE80276-158D-4182-B0B1-6CE012FA1F51}"/>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rot="5400000">
            <a:off x="-949352" y="-4083096"/>
            <a:ext cx="11783750" cy="5925622"/>
          </a:xfrm>
          <a:prstGeom prst="rect">
            <a:avLst/>
          </a:prstGeom>
        </p:spPr>
      </p:pic>
    </p:spTree>
    <p:extLst>
      <p:ext uri="{BB962C8B-B14F-4D97-AF65-F5344CB8AC3E}">
        <p14:creationId xmlns:p14="http://schemas.microsoft.com/office/powerpoint/2010/main" val="176273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3" end="3"/>
                                            </p:txEl>
                                          </p:spTgt>
                                        </p:tgtEl>
                                        <p:attrNameLst>
                                          <p:attrName>ppt_y</p:attrName>
                                        </p:attrNameLst>
                                      </p:cBhvr>
                                      <p:tavLst>
                                        <p:tav tm="0">
                                          <p:val>
                                            <p:strVal val="#ppt_y"/>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arn(outVertic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p:txBody>
          <a:bodyPr/>
          <a:lstStyle/>
          <a:p>
            <a:r>
              <a:rPr lang="fr-CH" sz="2800" b="1" u="sng" dirty="0">
                <a:solidFill>
                  <a:srgbClr val="932D1C"/>
                </a:solidFill>
                <a:latin typeface="Romanus" panose="02000500000000000000" pitchFamily="50" charset="0"/>
              </a:rPr>
              <a:t>«SORTIR DE LA CAVERNE»</a:t>
            </a:r>
            <a:r>
              <a:rPr lang="fr-CH" sz="2800" b="1" dirty="0">
                <a:solidFill>
                  <a:srgbClr val="932D1C"/>
                </a:solidFill>
                <a:latin typeface="Romanus" panose="02000500000000000000" pitchFamily="50" charset="0"/>
              </a:rPr>
              <a:t> </a:t>
            </a:r>
            <a:br>
              <a:rPr lang="fr-CH" sz="2800" b="1" dirty="0">
                <a:solidFill>
                  <a:srgbClr val="932D1C"/>
                </a:solidFill>
                <a:latin typeface="Romanus" panose="02000500000000000000" pitchFamily="50" charset="0"/>
              </a:rPr>
            </a:br>
            <a:r>
              <a:rPr lang="fr-CH" sz="1600" dirty="0">
                <a:solidFill>
                  <a:srgbClr val="C13B25"/>
                </a:solidFill>
                <a:latin typeface="Arnold Boecklin" panose="04027200000000000000" pitchFamily="82" charset="0"/>
              </a:rPr>
              <a:t>Atelier Neurodivergent</a:t>
            </a:r>
            <a:endParaRPr lang="fr-CH" dirty="0">
              <a:solidFill>
                <a:srgbClr val="C13B25"/>
              </a:solidFill>
              <a:latin typeface="Arnold Boecklin" panose="04027200000000000000" pitchFamily="8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p:txBody>
          <a:bodyPr/>
          <a:lstStyle/>
          <a:p>
            <a:pPr marL="0" indent="0" algn="ctr">
              <a:lnSpc>
                <a:spcPct val="150000"/>
              </a:lnSpc>
            </a:pPr>
            <a:r>
              <a:rPr lang="fr-FR" sz="2000" u="sng" dirty="0">
                <a:solidFill>
                  <a:srgbClr val="C13B25"/>
                </a:solidFill>
                <a:latin typeface="Arnold Boecklin" panose="04027200000000000000" pitchFamily="82" charset="0"/>
              </a:rPr>
              <a:t>… Ou comment </a:t>
            </a:r>
            <a:r>
              <a:rPr lang="fr-FR" sz="2000" b="1" u="sng" dirty="0">
                <a:solidFill>
                  <a:srgbClr val="C13B25"/>
                </a:solidFill>
                <a:latin typeface="Arnold Boecklin" panose="04027200000000000000" pitchFamily="82" charset="0"/>
              </a:rPr>
              <a:t>Interagir</a:t>
            </a:r>
            <a:r>
              <a:rPr lang="fr-FR" sz="2000" u="sng" dirty="0">
                <a:solidFill>
                  <a:srgbClr val="C13B25"/>
                </a:solidFill>
                <a:latin typeface="Arnold Boecklin" panose="04027200000000000000" pitchFamily="82" charset="0"/>
              </a:rPr>
              <a:t> avec le système.</a:t>
            </a:r>
          </a:p>
          <a:p>
            <a:pPr marL="0" indent="0" algn="ctr">
              <a:lnSpc>
                <a:spcPct val="150000"/>
              </a:lnSpc>
            </a:pPr>
            <a:r>
              <a:rPr lang="fr-FR" i="1" dirty="0"/>
              <a:t>Inspirer et développer les habiletés sociales afin d’interagir harmonieusement avec tous. Faire découvrir la réalité des comportements humains leurs étant cachés et les déroutants, créant leurs réactions inadaptées pour cette société.</a:t>
            </a:r>
            <a:endParaRPr lang="fr-CH" dirty="0"/>
          </a:p>
          <a:p>
            <a:pPr marL="0" indent="0" algn="just">
              <a:lnSpc>
                <a:spcPct val="150000"/>
              </a:lnSpc>
            </a:pPr>
            <a:endParaRPr lang="fr-CH" dirty="0"/>
          </a:p>
          <a:p>
            <a:pPr marL="400050" indent="-400050" algn="just">
              <a:buFont typeface="+mj-lt"/>
              <a:buAutoNum type="romanUcPeriod"/>
            </a:pPr>
            <a:r>
              <a:rPr lang="fr-CH" dirty="0"/>
              <a:t>Organisé dans un </a:t>
            </a:r>
            <a:r>
              <a:rPr lang="fr-CH" b="1" dirty="0"/>
              <a:t>Univers libérant de l’anxiété sociale trop paralysante </a:t>
            </a:r>
            <a:r>
              <a:rPr lang="fr-CH" dirty="0"/>
              <a:t>pour y apprendre et s’y développer.</a:t>
            </a:r>
          </a:p>
          <a:p>
            <a:pPr marL="400050" indent="-400050" algn="just">
              <a:buFont typeface="+mj-lt"/>
              <a:buAutoNum type="romanUcPeriod"/>
            </a:pPr>
            <a:endParaRPr lang="fr-CH" dirty="0"/>
          </a:p>
          <a:p>
            <a:pPr marL="400050" indent="-400050" algn="just">
              <a:buFont typeface="+mj-lt"/>
              <a:buAutoNum type="romanUcPeriod"/>
            </a:pPr>
            <a:r>
              <a:rPr lang="fr-CH" dirty="0"/>
              <a:t>Dirigé vers des </a:t>
            </a:r>
            <a:r>
              <a:rPr lang="fr-CH" b="1" dirty="0"/>
              <a:t>Buts nécessitant la Sociabilisation</a:t>
            </a:r>
            <a:r>
              <a:rPr lang="fr-CH" dirty="0"/>
              <a:t> mais </a:t>
            </a:r>
            <a:r>
              <a:rPr lang="fr-CH" b="1" dirty="0"/>
              <a:t>créés à partir des Désires</a:t>
            </a:r>
            <a:r>
              <a:rPr lang="fr-CH" dirty="0"/>
              <a:t> </a:t>
            </a:r>
            <a:r>
              <a:rPr lang="fr-CH" b="1" dirty="0"/>
              <a:t>Neurodivergents</a:t>
            </a:r>
            <a:r>
              <a:rPr lang="fr-CH" dirty="0"/>
              <a:t> (la solitude, l’ingénierie, etc.)</a:t>
            </a:r>
          </a:p>
          <a:p>
            <a:pPr marL="400050" indent="-400050" algn="just">
              <a:buFont typeface="+mj-lt"/>
              <a:buAutoNum type="romanUcPeriod"/>
            </a:pPr>
            <a:endParaRPr lang="fr-CH" dirty="0"/>
          </a:p>
          <a:p>
            <a:pPr marL="400050" indent="-400050" algn="just">
              <a:buFont typeface="+mj-lt"/>
              <a:buAutoNum type="romanUcPeriod"/>
            </a:pPr>
            <a:r>
              <a:rPr lang="fr-CH" dirty="0">
                <a:sym typeface="Wingdings" panose="05000000000000000000" pitchFamily="2" charset="2"/>
              </a:rPr>
              <a:t>  </a:t>
            </a:r>
            <a:r>
              <a:rPr lang="fr-CH" dirty="0"/>
              <a:t>Poussant </a:t>
            </a:r>
            <a:r>
              <a:rPr lang="fr-CH" b="1" dirty="0"/>
              <a:t>l’Optimisation sociale </a:t>
            </a:r>
            <a:r>
              <a:rPr lang="fr-CH" dirty="0"/>
              <a:t>entre </a:t>
            </a:r>
            <a:r>
              <a:rPr lang="fr-CH" b="1" dirty="0"/>
              <a:t>Eux-mêmes</a:t>
            </a:r>
            <a:r>
              <a:rPr lang="fr-CH" dirty="0"/>
              <a:t>, les </a:t>
            </a:r>
            <a:r>
              <a:rPr lang="fr-CH" b="1" dirty="0"/>
              <a:t>Protagonistes </a:t>
            </a:r>
            <a:r>
              <a:rPr lang="fr-CH" dirty="0"/>
              <a:t>et la </a:t>
            </a:r>
            <a:r>
              <a:rPr lang="fr-CH" b="1" dirty="0"/>
              <a:t>Société</a:t>
            </a:r>
            <a:r>
              <a:rPr lang="fr-CH" dirty="0"/>
              <a:t>.</a:t>
            </a:r>
          </a:p>
        </p:txBody>
      </p:sp>
      <p:pic>
        <p:nvPicPr>
          <p:cNvPr id="5" name="Picture 4" descr="Icon&#10;&#10;Description automatically generated">
            <a:extLst>
              <a:ext uri="{FF2B5EF4-FFF2-40B4-BE49-F238E27FC236}">
                <a16:creationId xmlns:a16="http://schemas.microsoft.com/office/drawing/2014/main" id="{6ED894C8-CC9D-1330-4743-7CE9BFF95EE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580112" y="636636"/>
            <a:ext cx="2272981" cy="1143000"/>
          </a:xfrm>
          <a:prstGeom prst="rect">
            <a:avLst/>
          </a:prstGeom>
        </p:spPr>
      </p:pic>
    </p:spTree>
    <p:extLst>
      <p:ext uri="{BB962C8B-B14F-4D97-AF65-F5344CB8AC3E}">
        <p14:creationId xmlns:p14="http://schemas.microsoft.com/office/powerpoint/2010/main" val="68356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1"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2)">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1000"/>
                                        <p:tgtEl>
                                          <p:spTgt spid="3">
                                            <p:txEl>
                                              <p:pRg st="7" end="7"/>
                                            </p:txEl>
                                          </p:spTgt>
                                        </p:tgtEl>
                                      </p:cBhvr>
                                    </p:animEffect>
                                    <p:anim calcmode="lin" valueType="num">
                                      <p:cBhvr>
                                        <p:cTn id="3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p:txBody>
          <a:bodyPr/>
          <a:lstStyle/>
          <a:p>
            <a:r>
              <a:rPr lang="fr-CH" sz="2800" b="1" u="sng" dirty="0">
                <a:solidFill>
                  <a:srgbClr val="932D1C"/>
                </a:solidFill>
                <a:latin typeface="Romanus" panose="02000500000000000000" pitchFamily="50" charset="0"/>
              </a:rPr>
              <a:t>«CHEVAUCHER LE TIGRE»</a:t>
            </a:r>
            <a:r>
              <a:rPr lang="fr-CH" sz="2800" b="1" dirty="0">
                <a:solidFill>
                  <a:srgbClr val="932D1C"/>
                </a:solidFill>
                <a:latin typeface="Romanus" panose="02000500000000000000" pitchFamily="50" charset="0"/>
              </a:rPr>
              <a:t> </a:t>
            </a:r>
            <a:br>
              <a:rPr lang="fr-CH" b="1" dirty="0">
                <a:solidFill>
                  <a:srgbClr val="932D1C"/>
                </a:solidFill>
              </a:rPr>
            </a:br>
            <a:r>
              <a:rPr lang="fr-CH" sz="1600" dirty="0">
                <a:solidFill>
                  <a:srgbClr val="C13B25"/>
                </a:solidFill>
                <a:latin typeface="Arnold Boecklin" panose="04027200000000000000" pitchFamily="82" charset="0"/>
              </a:rPr>
              <a:t>Atelier Philo-cognitif</a:t>
            </a:r>
            <a:endParaRPr lang="en-US" dirty="0">
              <a:solidFill>
                <a:srgbClr val="C13B25"/>
              </a:solidFill>
              <a:latin typeface="Arnold Boecklin" panose="04027200000000000000" pitchFamily="8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p:txBody>
          <a:bodyPr/>
          <a:lstStyle/>
          <a:p>
            <a:pPr marL="0" indent="0" algn="ctr">
              <a:lnSpc>
                <a:spcPct val="150000"/>
              </a:lnSpc>
            </a:pPr>
            <a:r>
              <a:rPr lang="fr-FR" sz="2000" u="sng" dirty="0">
                <a:solidFill>
                  <a:srgbClr val="C13B25"/>
                </a:solidFill>
                <a:latin typeface="Arnold Boecklin" panose="04027200000000000000" pitchFamily="82" charset="0"/>
              </a:rPr>
              <a:t>… Ou comment </a:t>
            </a:r>
            <a:r>
              <a:rPr lang="fr-FR" sz="2000" b="1" u="sng" dirty="0">
                <a:solidFill>
                  <a:srgbClr val="C13B25"/>
                </a:solidFill>
                <a:latin typeface="Arnold Boecklin" panose="04027200000000000000" pitchFamily="82" charset="0"/>
              </a:rPr>
              <a:t>Chevaucher</a:t>
            </a:r>
            <a:r>
              <a:rPr lang="fr-FR" sz="2000" u="sng" dirty="0">
                <a:solidFill>
                  <a:srgbClr val="C13B25"/>
                </a:solidFill>
                <a:latin typeface="Arnold Boecklin" panose="04027200000000000000" pitchFamily="82" charset="0"/>
              </a:rPr>
              <a:t> le système.</a:t>
            </a:r>
          </a:p>
          <a:p>
            <a:pPr marL="0" indent="0" algn="ctr">
              <a:lnSpc>
                <a:spcPct val="150000"/>
              </a:lnSpc>
            </a:pPr>
            <a:r>
              <a:rPr lang="fr-FR" i="1" dirty="0"/>
              <a:t>Réinterpréter la société et sa propre position afin d’y exceller. Un changement de vision du monde, du système, de la société et des autres.</a:t>
            </a:r>
          </a:p>
          <a:p>
            <a:pPr marL="0" indent="0" algn="ctr">
              <a:lnSpc>
                <a:spcPct val="150000"/>
              </a:lnSpc>
            </a:pPr>
            <a:endParaRPr lang="fr-FR" i="1" dirty="0"/>
          </a:p>
          <a:p>
            <a:pPr marL="400050" indent="-400050">
              <a:buFont typeface="+mj-lt"/>
              <a:buAutoNum type="romanUcPeriod"/>
            </a:pPr>
            <a:r>
              <a:rPr lang="fr-CH" dirty="0"/>
              <a:t>Organisé dans un </a:t>
            </a:r>
            <a:r>
              <a:rPr lang="fr-CH" b="1" dirty="0"/>
              <a:t>Univers imaginaire Demandant mais aux règles Réalistes et Maîtrisables</a:t>
            </a:r>
            <a:r>
              <a:rPr lang="fr-CH" dirty="0"/>
              <a:t>.</a:t>
            </a:r>
            <a:br>
              <a:rPr lang="fr-CH" dirty="0"/>
            </a:br>
            <a:endParaRPr lang="fr-CH" dirty="0"/>
          </a:p>
          <a:p>
            <a:pPr marL="400050" indent="-400050" algn="just">
              <a:buFont typeface="+mj-lt"/>
              <a:buAutoNum type="romanUcPeriod"/>
            </a:pPr>
            <a:r>
              <a:rPr lang="fr-CH" dirty="0"/>
              <a:t>Interpréter un </a:t>
            </a:r>
            <a:r>
              <a:rPr lang="fr-CH" b="1" dirty="0"/>
              <a:t>Rôle aux Perspectives différentes mais Buts et Défis en commun.</a:t>
            </a:r>
          </a:p>
          <a:p>
            <a:pPr marL="400050" indent="-400050" algn="just">
              <a:buFont typeface="+mj-lt"/>
              <a:buAutoNum type="romanUcPeriod"/>
            </a:pPr>
            <a:endParaRPr lang="fr-CH" b="1" dirty="0"/>
          </a:p>
          <a:p>
            <a:pPr marL="400050" indent="-400050" algn="just">
              <a:buFont typeface="+mj-lt"/>
              <a:buAutoNum type="romanUcPeriod"/>
            </a:pPr>
            <a:r>
              <a:rPr lang="fr-CH" dirty="0">
                <a:sym typeface="Wingdings" panose="05000000000000000000" pitchFamily="2" charset="2"/>
              </a:rPr>
              <a:t>  </a:t>
            </a:r>
            <a:r>
              <a:rPr lang="fr-CH" dirty="0"/>
              <a:t>Harmonisant les </a:t>
            </a:r>
            <a:r>
              <a:rPr lang="fr-CH" b="1" dirty="0"/>
              <a:t>«</a:t>
            </a:r>
            <a:r>
              <a:rPr lang="fr-CH" b="1" dirty="0" err="1"/>
              <a:t>Pourquois</a:t>
            </a:r>
            <a:r>
              <a:rPr lang="fr-CH" b="1" dirty="0"/>
              <a:t>» </a:t>
            </a:r>
            <a:r>
              <a:rPr lang="fr-CH" dirty="0"/>
              <a:t>et </a:t>
            </a:r>
            <a:r>
              <a:rPr lang="fr-CH" b="1" dirty="0"/>
              <a:t>Ambitions divergentes</a:t>
            </a:r>
            <a:r>
              <a:rPr lang="fr-CH" dirty="0"/>
              <a:t> des </a:t>
            </a:r>
            <a:r>
              <a:rPr lang="fr-CH" b="1" dirty="0"/>
              <a:t>Philo-Cognitifs </a:t>
            </a:r>
            <a:r>
              <a:rPr lang="fr-CH" dirty="0"/>
              <a:t>avec les </a:t>
            </a:r>
            <a:r>
              <a:rPr lang="fr-CH" b="1" dirty="0"/>
              <a:t>Opportunités du Système</a:t>
            </a:r>
            <a:r>
              <a:rPr lang="fr-CH" dirty="0"/>
              <a:t>.</a:t>
            </a:r>
          </a:p>
          <a:p>
            <a:pPr marL="400050" indent="-400050" algn="just">
              <a:buFont typeface="+mj-lt"/>
              <a:buAutoNum type="romanUcPeriod"/>
            </a:pPr>
            <a:endParaRPr lang="fr-CH" dirty="0"/>
          </a:p>
          <a:p>
            <a:pPr marL="0" indent="0" algn="ctr">
              <a:lnSpc>
                <a:spcPct val="150000"/>
              </a:lnSpc>
            </a:pPr>
            <a:r>
              <a:rPr lang="fr-CH" dirty="0"/>
              <a:t>Ainsi qu’un espace de discussion entre participants aux situations rares mais similaires</a:t>
            </a:r>
          </a:p>
          <a:p>
            <a:pPr marL="0" indent="0" algn="ctr">
              <a:lnSpc>
                <a:spcPct val="150000"/>
              </a:lnSpc>
            </a:pPr>
            <a:endParaRPr lang="fr-FR" i="1" dirty="0"/>
          </a:p>
        </p:txBody>
      </p:sp>
      <p:pic>
        <p:nvPicPr>
          <p:cNvPr id="4" name="Picture 3" descr="Icon&#10;&#10;Description automatically generated">
            <a:extLst>
              <a:ext uri="{FF2B5EF4-FFF2-40B4-BE49-F238E27FC236}">
                <a16:creationId xmlns:a16="http://schemas.microsoft.com/office/drawing/2014/main" id="{C64DF9CA-99E9-4A06-7B8E-22372E2AB2A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580112" y="636636"/>
            <a:ext cx="2272981" cy="1143000"/>
          </a:xfrm>
          <a:prstGeom prst="rect">
            <a:avLst/>
          </a:prstGeom>
        </p:spPr>
      </p:pic>
    </p:spTree>
    <p:extLst>
      <p:ext uri="{BB962C8B-B14F-4D97-AF65-F5344CB8AC3E}">
        <p14:creationId xmlns:p14="http://schemas.microsoft.com/office/powerpoint/2010/main" val="269187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1"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2)">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p:txBody>
          <a:bodyPr/>
          <a:lstStyle/>
          <a:p>
            <a:r>
              <a:rPr lang="fr-CH" sz="2800" b="1" u="sng" dirty="0">
                <a:solidFill>
                  <a:srgbClr val="932D1C"/>
                </a:solidFill>
                <a:latin typeface="Romanus" panose="02000500000000000000" pitchFamily="50" charset="0"/>
              </a:rPr>
              <a:t>«APPRENDRE À APPRENDRE»</a:t>
            </a:r>
            <a:r>
              <a:rPr lang="fr-CH" sz="2800" b="1" dirty="0">
                <a:solidFill>
                  <a:srgbClr val="932D1C"/>
                </a:solidFill>
                <a:latin typeface="Romanus" panose="02000500000000000000" pitchFamily="50" charset="0"/>
              </a:rPr>
              <a:t> </a:t>
            </a:r>
            <a:br>
              <a:rPr lang="fr-CH" b="1" dirty="0">
                <a:solidFill>
                  <a:srgbClr val="932D1C"/>
                </a:solidFill>
              </a:rPr>
            </a:br>
            <a:r>
              <a:rPr lang="fr-CH" sz="1600" dirty="0">
                <a:solidFill>
                  <a:srgbClr val="C13B25"/>
                </a:solidFill>
                <a:latin typeface="Arnold Boecklin" panose="04027200000000000000" pitchFamily="82" charset="0"/>
              </a:rPr>
              <a:t>Atelier </a:t>
            </a:r>
            <a:r>
              <a:rPr lang="fr-CH" sz="1600" dirty="0" err="1">
                <a:solidFill>
                  <a:srgbClr val="C13B25"/>
                </a:solidFill>
                <a:latin typeface="Arnold Boecklin" panose="04027200000000000000" pitchFamily="82" charset="0"/>
              </a:rPr>
              <a:t>Ludosophique</a:t>
            </a:r>
            <a:endParaRPr lang="fr-CH" dirty="0">
              <a:solidFill>
                <a:srgbClr val="C13B25"/>
              </a:solidFill>
              <a:latin typeface="Arnold Boecklin" panose="04027200000000000000" pitchFamily="8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p:txBody>
          <a:bodyPr/>
          <a:lstStyle/>
          <a:p>
            <a:pPr marL="0" indent="0" algn="ctr">
              <a:lnSpc>
                <a:spcPct val="150000"/>
              </a:lnSpc>
            </a:pPr>
            <a:r>
              <a:rPr lang="fr-FR" sz="2000" u="sng" dirty="0">
                <a:solidFill>
                  <a:srgbClr val="C13B25"/>
                </a:solidFill>
                <a:latin typeface="Arnold Boecklin" panose="04027200000000000000" pitchFamily="82" charset="0"/>
              </a:rPr>
              <a:t>… Ou comment </a:t>
            </a:r>
            <a:r>
              <a:rPr lang="fr-FR" sz="2000" b="1" u="sng" dirty="0">
                <a:solidFill>
                  <a:srgbClr val="C13B25"/>
                </a:solidFill>
                <a:latin typeface="Arnold Boecklin" panose="04027200000000000000" pitchFamily="82" charset="0"/>
              </a:rPr>
              <a:t>s’Optimiser</a:t>
            </a:r>
            <a:r>
              <a:rPr lang="fr-FR" sz="2000" u="sng" dirty="0">
                <a:solidFill>
                  <a:srgbClr val="C13B25"/>
                </a:solidFill>
                <a:latin typeface="Arnold Boecklin" panose="04027200000000000000" pitchFamily="82" charset="0"/>
              </a:rPr>
              <a:t> dans le système</a:t>
            </a:r>
          </a:p>
          <a:p>
            <a:pPr marL="0" indent="0" algn="ctr">
              <a:lnSpc>
                <a:spcPct val="150000"/>
              </a:lnSpc>
            </a:pPr>
            <a:r>
              <a:rPr lang="fr-FR" i="1" dirty="0"/>
              <a:t>Mieux comprendre ses connaissances afin de les cristalliser en sa personne et dans le temps. Transformer les actes isolés en une habitude perpétuelle. Désapprendre le dépassé et d’apprendre l’indispensable .</a:t>
            </a:r>
          </a:p>
          <a:p>
            <a:pPr marL="0" indent="0" algn="ctr">
              <a:lnSpc>
                <a:spcPct val="150000"/>
              </a:lnSpc>
            </a:pPr>
            <a:endParaRPr lang="fr-FR" i="1" dirty="0"/>
          </a:p>
          <a:p>
            <a:pPr marL="400050" indent="-400050" algn="just">
              <a:lnSpc>
                <a:spcPct val="150000"/>
              </a:lnSpc>
              <a:buFont typeface="+mj-lt"/>
              <a:buAutoNum type="romanUcPeriod"/>
            </a:pPr>
            <a:r>
              <a:rPr lang="fr-CH" dirty="0"/>
              <a:t>Diriger et Façonner </a:t>
            </a:r>
            <a:r>
              <a:rPr lang="fr-CH" b="1" dirty="0"/>
              <a:t>ses Motivations afin d’apprendre </a:t>
            </a:r>
            <a:r>
              <a:rPr lang="fr-CH" dirty="0"/>
              <a:t>quoi que ce soit.</a:t>
            </a:r>
            <a:br>
              <a:rPr lang="fr-CH" dirty="0"/>
            </a:br>
            <a:endParaRPr lang="fr-CH" dirty="0"/>
          </a:p>
          <a:p>
            <a:pPr marL="400050" indent="-400050" algn="just">
              <a:buFont typeface="+mj-lt"/>
              <a:buAutoNum type="romanUcPeriod"/>
            </a:pPr>
            <a:r>
              <a:rPr lang="fr-CH" dirty="0"/>
              <a:t>Utiliser les Outils d’Apprentissage tels que la </a:t>
            </a:r>
            <a:r>
              <a:rPr lang="fr-FR" b="1" dirty="0"/>
              <a:t>Gestion du Temps</a:t>
            </a:r>
            <a:r>
              <a:rPr lang="fr-FR" dirty="0"/>
              <a:t>, la</a:t>
            </a:r>
            <a:r>
              <a:rPr lang="fr-FR" b="1" dirty="0"/>
              <a:t> Planification</a:t>
            </a:r>
            <a:r>
              <a:rPr lang="fr-FR" dirty="0"/>
              <a:t>, l’</a:t>
            </a:r>
            <a:r>
              <a:rPr lang="fr-FR" b="1" dirty="0"/>
              <a:t>Organisation du Travail</a:t>
            </a:r>
            <a:r>
              <a:rPr lang="fr-FR" dirty="0"/>
              <a:t>, la </a:t>
            </a:r>
            <a:r>
              <a:rPr lang="fr-FR" b="1" dirty="0"/>
              <a:t>Mémorisation</a:t>
            </a:r>
            <a:r>
              <a:rPr lang="fr-FR" dirty="0"/>
              <a:t>, l’</a:t>
            </a:r>
            <a:r>
              <a:rPr lang="fr-FR" b="1" dirty="0"/>
              <a:t>Attention </a:t>
            </a:r>
            <a:r>
              <a:rPr lang="fr-FR" dirty="0"/>
              <a:t>et la </a:t>
            </a:r>
            <a:r>
              <a:rPr lang="fr-FR" b="1" dirty="0"/>
              <a:t>Concentration</a:t>
            </a:r>
            <a:r>
              <a:rPr lang="fr-FR" dirty="0"/>
              <a:t>.</a:t>
            </a:r>
          </a:p>
          <a:p>
            <a:pPr marL="400050" indent="-400050" algn="just">
              <a:buFont typeface="+mj-lt"/>
              <a:buAutoNum type="romanUcPeriod"/>
            </a:pPr>
            <a:endParaRPr lang="fr-CH" b="1" dirty="0"/>
          </a:p>
          <a:p>
            <a:pPr marL="400050" indent="-400050" algn="just">
              <a:buFont typeface="+mj-lt"/>
              <a:buAutoNum type="romanUcPeriod"/>
            </a:pPr>
            <a:r>
              <a:rPr lang="fr-CH" dirty="0">
                <a:sym typeface="Wingdings" panose="05000000000000000000" pitchFamily="2" charset="2"/>
              </a:rPr>
              <a:t>  </a:t>
            </a:r>
            <a:r>
              <a:rPr lang="fr-CH" dirty="0"/>
              <a:t>Former une</a:t>
            </a:r>
            <a:r>
              <a:rPr lang="fr-CH" b="1" dirty="0"/>
              <a:t> Habitude </a:t>
            </a:r>
            <a:r>
              <a:rPr lang="fr-CH" dirty="0"/>
              <a:t>à travers la </a:t>
            </a:r>
            <a:r>
              <a:rPr lang="fr-FR" b="1" dirty="0"/>
              <a:t>Répétition</a:t>
            </a:r>
            <a:r>
              <a:rPr lang="fr-FR" dirty="0"/>
              <a:t>, la </a:t>
            </a:r>
            <a:r>
              <a:rPr lang="fr-FR" b="1" dirty="0"/>
              <a:t>Consolidation des Acquis</a:t>
            </a:r>
            <a:r>
              <a:rPr lang="fr-FR" dirty="0"/>
              <a:t>, les </a:t>
            </a:r>
            <a:r>
              <a:rPr lang="fr-FR" b="1" dirty="0"/>
              <a:t>Échanges d’Expériences </a:t>
            </a:r>
            <a:r>
              <a:rPr lang="fr-FR" dirty="0"/>
              <a:t>et des </a:t>
            </a:r>
            <a:r>
              <a:rPr lang="fr-FR" b="1" dirty="0"/>
              <a:t>Discussions</a:t>
            </a:r>
            <a:r>
              <a:rPr lang="fr-CH" dirty="0"/>
              <a:t>.</a:t>
            </a:r>
          </a:p>
          <a:p>
            <a:pPr marL="0" indent="0" algn="ctr">
              <a:lnSpc>
                <a:spcPct val="150000"/>
              </a:lnSpc>
            </a:pPr>
            <a:endParaRPr lang="fr-FR" dirty="0"/>
          </a:p>
        </p:txBody>
      </p:sp>
      <p:pic>
        <p:nvPicPr>
          <p:cNvPr id="4" name="Picture 3" descr="Icon&#10;&#10;Description automatically generated">
            <a:extLst>
              <a:ext uri="{FF2B5EF4-FFF2-40B4-BE49-F238E27FC236}">
                <a16:creationId xmlns:a16="http://schemas.microsoft.com/office/drawing/2014/main" id="{2372D005-9053-9A23-99E1-9CF99A7B731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580112" y="636636"/>
            <a:ext cx="2272981" cy="1143000"/>
          </a:xfrm>
          <a:prstGeom prst="rect">
            <a:avLst/>
          </a:prstGeom>
        </p:spPr>
      </p:pic>
    </p:spTree>
    <p:extLst>
      <p:ext uri="{BB962C8B-B14F-4D97-AF65-F5344CB8AC3E}">
        <p14:creationId xmlns:p14="http://schemas.microsoft.com/office/powerpoint/2010/main" val="271640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1"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2)">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p:txBody>
          <a:bodyPr/>
          <a:lstStyle/>
          <a:p>
            <a:r>
              <a:rPr lang="fr-CH" sz="2800" b="1" u="sng" dirty="0">
                <a:solidFill>
                  <a:srgbClr val="932D1C"/>
                </a:solidFill>
                <a:latin typeface="Romanus" panose="02000500000000000000" pitchFamily="50" charset="0"/>
              </a:rPr>
              <a:t>«APPORTER SA BRIQUE À L’ÉDIFICE</a:t>
            </a:r>
            <a:r>
              <a:rPr lang="fr-CH" sz="2800" b="1" dirty="0">
                <a:solidFill>
                  <a:srgbClr val="932D1C"/>
                </a:solidFill>
                <a:latin typeface="Romanus" panose="02000500000000000000" pitchFamily="50" charset="0"/>
              </a:rPr>
              <a:t>» </a:t>
            </a:r>
            <a:br>
              <a:rPr lang="fr-CH" b="1" dirty="0">
                <a:solidFill>
                  <a:srgbClr val="932D1C"/>
                </a:solidFill>
              </a:rPr>
            </a:br>
            <a:r>
              <a:rPr lang="fr-CH" sz="1600" dirty="0">
                <a:solidFill>
                  <a:srgbClr val="C13B25"/>
                </a:solidFill>
                <a:latin typeface="Arnold Boecklin" panose="04027200000000000000" pitchFamily="82" charset="0"/>
              </a:rPr>
              <a:t>Atelier </a:t>
            </a:r>
            <a:r>
              <a:rPr lang="fr-CH" sz="1600" dirty="0" err="1">
                <a:solidFill>
                  <a:srgbClr val="C13B25"/>
                </a:solidFill>
                <a:latin typeface="Arnold Boecklin" panose="04027200000000000000" pitchFamily="82" charset="0"/>
              </a:rPr>
              <a:t>Ludosophique</a:t>
            </a:r>
            <a:endParaRPr lang="fr-CH" dirty="0">
              <a:solidFill>
                <a:srgbClr val="C13B25"/>
              </a:solidFill>
              <a:latin typeface="Arnold Boecklin" panose="04027200000000000000" pitchFamily="8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323528" y="1628800"/>
            <a:ext cx="8568952" cy="4525963"/>
          </a:xfrm>
        </p:spPr>
        <p:txBody>
          <a:bodyPr/>
          <a:lstStyle/>
          <a:p>
            <a:pPr marL="0" indent="0" algn="ctr">
              <a:lnSpc>
                <a:spcPct val="150000"/>
              </a:lnSpc>
            </a:pPr>
            <a:r>
              <a:rPr lang="fr-FR" sz="2000" u="sng" dirty="0">
                <a:solidFill>
                  <a:srgbClr val="C13B25"/>
                </a:solidFill>
                <a:latin typeface="Arnold Boecklin" panose="04027200000000000000" pitchFamily="82" charset="0"/>
              </a:rPr>
              <a:t>… Ou comment </a:t>
            </a:r>
            <a:r>
              <a:rPr lang="fr-FR" sz="2000" b="1" u="sng" dirty="0">
                <a:solidFill>
                  <a:srgbClr val="C13B25"/>
                </a:solidFill>
                <a:latin typeface="Arnold Boecklin" panose="04027200000000000000" pitchFamily="82" charset="0"/>
              </a:rPr>
              <a:t>Construire</a:t>
            </a:r>
            <a:r>
              <a:rPr lang="fr-FR" sz="2000" u="sng" dirty="0">
                <a:solidFill>
                  <a:srgbClr val="C13B25"/>
                </a:solidFill>
                <a:latin typeface="Arnold Boecklin" panose="04027200000000000000" pitchFamily="82" charset="0"/>
              </a:rPr>
              <a:t> dans le système</a:t>
            </a:r>
          </a:p>
          <a:p>
            <a:pPr marL="0" indent="0" algn="ctr">
              <a:lnSpc>
                <a:spcPct val="150000"/>
              </a:lnSpc>
            </a:pPr>
            <a:r>
              <a:rPr lang="fr-FR" i="1" dirty="0"/>
              <a:t>1) Être plus 2) Avoir plus 3) Être et durer 4) s'Adapter et survivre 5) Laisser faire. </a:t>
            </a:r>
          </a:p>
          <a:p>
            <a:pPr marL="0" indent="0" algn="ctr">
              <a:lnSpc>
                <a:spcPct val="150000"/>
              </a:lnSpc>
            </a:pPr>
            <a:r>
              <a:rPr lang="fr-FR" i="1" dirty="0"/>
              <a:t>Un enseignement ludique de la tactique, de la stratégie, ainsi que de la formation et l’optimisation de groupe.</a:t>
            </a:r>
          </a:p>
          <a:p>
            <a:pPr marL="0" indent="0" algn="ctr">
              <a:lnSpc>
                <a:spcPct val="150000"/>
              </a:lnSpc>
            </a:pPr>
            <a:endParaRPr lang="fr-FR" i="1" dirty="0"/>
          </a:p>
          <a:p>
            <a:pPr marL="400050" indent="-400050" algn="just">
              <a:buFont typeface="+mj-lt"/>
              <a:buAutoNum type="romanUcPeriod"/>
            </a:pPr>
            <a:r>
              <a:rPr lang="fr-CH" dirty="0"/>
              <a:t>Organisé dans un </a:t>
            </a:r>
            <a:r>
              <a:rPr lang="fr-CH" b="1" dirty="0"/>
              <a:t>Univers profondément Logique afin d’y stimuler la Créativité pour y Utiliser, improviser et innover des Stratégies</a:t>
            </a:r>
            <a:r>
              <a:rPr lang="fr-FR" b="1" dirty="0"/>
              <a:t>.</a:t>
            </a:r>
          </a:p>
          <a:p>
            <a:pPr marL="400050" indent="-400050" algn="just">
              <a:buFont typeface="+mj-lt"/>
              <a:buAutoNum type="romanUcPeriod"/>
            </a:pPr>
            <a:endParaRPr lang="fr-FR" b="1" dirty="0"/>
          </a:p>
          <a:p>
            <a:pPr marL="400050" indent="-400050" algn="just">
              <a:buFont typeface="+mj-lt"/>
              <a:buAutoNum type="romanUcPeriod"/>
            </a:pPr>
            <a:r>
              <a:rPr lang="fr-CH" dirty="0"/>
              <a:t>Déterminer un</a:t>
            </a:r>
            <a:r>
              <a:rPr lang="fr-CH" b="1" dirty="0"/>
              <a:t> Objectif et Offrir au participants tous les Moyens afin d’y parvenir.</a:t>
            </a:r>
          </a:p>
          <a:p>
            <a:pPr marL="400050" indent="-400050" algn="just">
              <a:buFont typeface="+mj-lt"/>
              <a:buAutoNum type="romanUcPeriod"/>
            </a:pPr>
            <a:endParaRPr lang="fr-CH" b="1" dirty="0"/>
          </a:p>
          <a:p>
            <a:pPr marL="400050" indent="-400050" algn="just">
              <a:buFont typeface="+mj-lt"/>
              <a:buAutoNum type="romanUcPeriod"/>
            </a:pPr>
            <a:r>
              <a:rPr lang="fr-CH" dirty="0">
                <a:sym typeface="Wingdings" panose="05000000000000000000" pitchFamily="2" charset="2"/>
              </a:rPr>
              <a:t>  </a:t>
            </a:r>
            <a:r>
              <a:rPr lang="fr-CH" dirty="0"/>
              <a:t>Bâtir </a:t>
            </a:r>
            <a:r>
              <a:rPr lang="fr-CH" b="1" dirty="0"/>
              <a:t>dans un Cadre </a:t>
            </a:r>
            <a:r>
              <a:rPr lang="fr-CH" dirty="0"/>
              <a:t>volontairement</a:t>
            </a:r>
            <a:r>
              <a:rPr lang="fr-CH" b="1" dirty="0"/>
              <a:t> Libre </a:t>
            </a:r>
            <a:r>
              <a:rPr lang="fr-CH" dirty="0"/>
              <a:t>mais</a:t>
            </a:r>
            <a:r>
              <a:rPr lang="fr-CH" b="1" dirty="0"/>
              <a:t> Terre-à-terre</a:t>
            </a:r>
            <a:r>
              <a:rPr lang="fr-CH" dirty="0"/>
              <a:t>.</a:t>
            </a:r>
          </a:p>
          <a:p>
            <a:pPr marL="0" indent="0" algn="ctr">
              <a:lnSpc>
                <a:spcPct val="150000"/>
              </a:lnSpc>
            </a:pPr>
            <a:endParaRPr lang="fr-CH" dirty="0"/>
          </a:p>
          <a:p>
            <a:pPr marL="0" indent="0" algn="just">
              <a:lnSpc>
                <a:spcPct val="150000"/>
              </a:lnSpc>
            </a:pPr>
            <a:endParaRPr lang="en-US" dirty="0"/>
          </a:p>
        </p:txBody>
      </p:sp>
      <p:pic>
        <p:nvPicPr>
          <p:cNvPr id="4" name="Picture 3" descr="Icon&#10;&#10;Description automatically generated">
            <a:extLst>
              <a:ext uri="{FF2B5EF4-FFF2-40B4-BE49-F238E27FC236}">
                <a16:creationId xmlns:a16="http://schemas.microsoft.com/office/drawing/2014/main" id="{0625571C-9CE5-5361-2F98-E95FB5E37FE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580112" y="636636"/>
            <a:ext cx="2272981" cy="1143000"/>
          </a:xfrm>
          <a:prstGeom prst="rect">
            <a:avLst/>
          </a:prstGeom>
        </p:spPr>
      </p:pic>
    </p:spTree>
    <p:extLst>
      <p:ext uri="{BB962C8B-B14F-4D97-AF65-F5344CB8AC3E}">
        <p14:creationId xmlns:p14="http://schemas.microsoft.com/office/powerpoint/2010/main" val="230405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1"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2)">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1000"/>
                                        <p:tgtEl>
                                          <p:spTgt spid="3">
                                            <p:txEl>
                                              <p:pRg st="8" end="8"/>
                                            </p:txEl>
                                          </p:spTgt>
                                        </p:tgtEl>
                                      </p:cBhvr>
                                    </p:animEffect>
                                    <p:anim calcmode="lin" valueType="num">
                                      <p:cBhvr>
                                        <p:cTn id="4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p:txBody>
          <a:bodyPr/>
          <a:lstStyle/>
          <a:p>
            <a:r>
              <a:rPr lang="fr-CH" sz="2800" b="1" u="sng" dirty="0">
                <a:solidFill>
                  <a:srgbClr val="932D1C"/>
                </a:solidFill>
                <a:latin typeface="Romanus" panose="02000500000000000000" pitchFamily="50" charset="0"/>
              </a:rPr>
              <a:t>«VOULOIR SA PUISSANCE»</a:t>
            </a:r>
            <a:r>
              <a:rPr lang="fr-CH" sz="2800" b="1" dirty="0">
                <a:solidFill>
                  <a:srgbClr val="932D1C"/>
                </a:solidFill>
                <a:latin typeface="Romanus" panose="02000500000000000000" pitchFamily="50" charset="0"/>
              </a:rPr>
              <a:t> </a:t>
            </a:r>
            <a:br>
              <a:rPr lang="fr-CH" b="1" dirty="0">
                <a:solidFill>
                  <a:srgbClr val="932D1C"/>
                </a:solidFill>
              </a:rPr>
            </a:br>
            <a:r>
              <a:rPr lang="fr-CH" sz="1600" dirty="0">
                <a:solidFill>
                  <a:srgbClr val="C13B25"/>
                </a:solidFill>
                <a:latin typeface="Arnold Boecklin" panose="04027200000000000000" pitchFamily="82" charset="0"/>
              </a:rPr>
              <a:t>Atelier </a:t>
            </a:r>
            <a:r>
              <a:rPr lang="fr-CH" sz="1600" dirty="0" err="1">
                <a:solidFill>
                  <a:srgbClr val="C13B25"/>
                </a:solidFill>
                <a:latin typeface="Arnold Boecklin" panose="04027200000000000000" pitchFamily="82" charset="0"/>
              </a:rPr>
              <a:t>Ludosophique</a:t>
            </a:r>
            <a:endParaRPr lang="fr-CH" dirty="0">
              <a:solidFill>
                <a:srgbClr val="C13B25"/>
              </a:solidFill>
              <a:latin typeface="Arnold Boecklin" panose="04027200000000000000" pitchFamily="8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p:txBody>
          <a:bodyPr/>
          <a:lstStyle/>
          <a:p>
            <a:pPr marL="0" indent="0" algn="ctr">
              <a:lnSpc>
                <a:spcPct val="150000"/>
              </a:lnSpc>
            </a:pPr>
            <a:r>
              <a:rPr lang="fr-FR" sz="2000" u="sng" dirty="0">
                <a:solidFill>
                  <a:srgbClr val="C13B25"/>
                </a:solidFill>
                <a:latin typeface="Arnold Boecklin" panose="04027200000000000000" pitchFamily="82" charset="0"/>
              </a:rPr>
              <a:t>… Ou comment </a:t>
            </a:r>
            <a:r>
              <a:rPr lang="fr-FR" sz="2000" b="1" u="sng" dirty="0">
                <a:solidFill>
                  <a:srgbClr val="C13B25"/>
                </a:solidFill>
                <a:latin typeface="Arnold Boecklin" panose="04027200000000000000" pitchFamily="82" charset="0"/>
              </a:rPr>
              <a:t>Diriger</a:t>
            </a:r>
            <a:r>
              <a:rPr lang="fr-FR" sz="2000" u="sng" dirty="0">
                <a:solidFill>
                  <a:srgbClr val="C13B25"/>
                </a:solidFill>
                <a:latin typeface="Arnold Boecklin" panose="04027200000000000000" pitchFamily="82" charset="0"/>
              </a:rPr>
              <a:t> le système</a:t>
            </a:r>
          </a:p>
          <a:p>
            <a:pPr marL="0" indent="0" algn="ctr">
              <a:lnSpc>
                <a:spcPct val="150000"/>
              </a:lnSpc>
            </a:pPr>
            <a:r>
              <a:rPr lang="fr-FR" i="1" dirty="0"/>
              <a:t>Établir ses objectifs, s’y diriger et gérer les crises via le jeu VOBAN s’inspirant des 4 grands jeux de stratégie à travers la Diplomatie (le Backgammon), la Force (les Échecs), l’Intelligence </a:t>
            </a:r>
            <a:r>
              <a:rPr lang="fr-FR" i="1"/>
              <a:t>(le Go</a:t>
            </a:r>
            <a:r>
              <a:rPr lang="fr-FR" i="1" dirty="0"/>
              <a:t>) et les </a:t>
            </a:r>
            <a:r>
              <a:rPr lang="fr-FR" i="1"/>
              <a:t>Ressources (l’Awalé</a:t>
            </a:r>
            <a:r>
              <a:rPr lang="fr-FR" i="1" dirty="0"/>
              <a:t>).</a:t>
            </a:r>
          </a:p>
          <a:p>
            <a:pPr marL="0" indent="0" algn="ctr">
              <a:lnSpc>
                <a:spcPct val="150000"/>
              </a:lnSpc>
            </a:pPr>
            <a:endParaRPr lang="fr-FR" i="1" dirty="0"/>
          </a:p>
          <a:p>
            <a:pPr marL="400050" indent="-400050" algn="just">
              <a:buFont typeface="+mj-lt"/>
              <a:buAutoNum type="romanUcPeriod"/>
            </a:pPr>
            <a:r>
              <a:rPr lang="fr-CH" dirty="0"/>
              <a:t>Axé </a:t>
            </a:r>
            <a:r>
              <a:rPr lang="fr-CH" b="1" dirty="0"/>
              <a:t>sur la Survie et le Développement de soi parmi d’autres aux Mêmes ambitions – à la recherche du Pouvoir.</a:t>
            </a:r>
            <a:endParaRPr lang="fr-FR" b="1" dirty="0"/>
          </a:p>
          <a:p>
            <a:pPr marL="400050" indent="-400050" algn="just">
              <a:buFont typeface="+mj-lt"/>
              <a:buAutoNum type="romanUcPeriod"/>
            </a:pPr>
            <a:endParaRPr lang="fr-FR" b="1" dirty="0"/>
          </a:p>
          <a:p>
            <a:pPr marL="400050" indent="-400050" algn="just">
              <a:buFont typeface="+mj-lt"/>
              <a:buAutoNum type="romanUcPeriod"/>
            </a:pPr>
            <a:r>
              <a:rPr lang="fr-CH" dirty="0"/>
              <a:t>Utilisant </a:t>
            </a:r>
            <a:r>
              <a:rPr lang="fr-CH" b="1" dirty="0"/>
              <a:t>le Hasard et les Conflits avec autrui </a:t>
            </a:r>
            <a:r>
              <a:rPr lang="fr-CH" dirty="0"/>
              <a:t>afin d’en déterminer </a:t>
            </a:r>
            <a:r>
              <a:rPr lang="fr-CH" b="1" dirty="0"/>
              <a:t>les Épreuves à surmonter pour s’y Augmenter</a:t>
            </a:r>
            <a:r>
              <a:rPr lang="fr-CH" dirty="0"/>
              <a:t>.</a:t>
            </a:r>
          </a:p>
          <a:p>
            <a:pPr marL="400050" indent="-400050" algn="just">
              <a:buFont typeface="+mj-lt"/>
              <a:buAutoNum type="romanUcPeriod"/>
            </a:pPr>
            <a:endParaRPr lang="fr-CH" b="1" dirty="0"/>
          </a:p>
          <a:p>
            <a:pPr marL="400050" indent="-400050" algn="just">
              <a:buFont typeface="+mj-lt"/>
              <a:buAutoNum type="romanUcPeriod"/>
            </a:pPr>
            <a:r>
              <a:rPr lang="fr-CH" dirty="0">
                <a:sym typeface="Wingdings" panose="05000000000000000000" pitchFamily="2" charset="2"/>
              </a:rPr>
              <a:t>  </a:t>
            </a:r>
            <a:r>
              <a:rPr lang="fr-CH" dirty="0"/>
              <a:t>Savoir </a:t>
            </a:r>
            <a:r>
              <a:rPr lang="fr-CH" b="1" dirty="0"/>
              <a:t>Manipuler les Outils </a:t>
            </a:r>
            <a:r>
              <a:rPr lang="fr-CH" dirty="0"/>
              <a:t>de la réalité guidant les aspects de la </a:t>
            </a:r>
            <a:r>
              <a:rPr lang="fr-CH" b="1" dirty="0" err="1"/>
              <a:t>Dirigeance</a:t>
            </a:r>
            <a:r>
              <a:rPr lang="fr-CH" dirty="0"/>
              <a:t> et de la </a:t>
            </a:r>
            <a:r>
              <a:rPr lang="fr-CH" b="1" dirty="0"/>
              <a:t>Stratégie</a:t>
            </a:r>
            <a:r>
              <a:rPr lang="fr-CH" dirty="0"/>
              <a:t>.</a:t>
            </a:r>
          </a:p>
          <a:p>
            <a:pPr marL="0" indent="0" algn="ctr">
              <a:lnSpc>
                <a:spcPct val="150000"/>
              </a:lnSpc>
            </a:pPr>
            <a:endParaRPr lang="fr-FR" i="1" dirty="0"/>
          </a:p>
          <a:p>
            <a:pPr marL="0" indent="0" algn="just">
              <a:lnSpc>
                <a:spcPct val="150000"/>
              </a:lnSpc>
            </a:pPr>
            <a:br>
              <a:rPr lang="fr-FR" dirty="0"/>
            </a:br>
            <a:endParaRPr lang="en-US" dirty="0"/>
          </a:p>
        </p:txBody>
      </p:sp>
      <p:pic>
        <p:nvPicPr>
          <p:cNvPr id="4" name="Picture 3" descr="Icon&#10;&#10;Description automatically generated">
            <a:extLst>
              <a:ext uri="{FF2B5EF4-FFF2-40B4-BE49-F238E27FC236}">
                <a16:creationId xmlns:a16="http://schemas.microsoft.com/office/drawing/2014/main" id="{8D9792FD-61DC-55C8-A6C2-E637656BA9F6}"/>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580112" y="636636"/>
            <a:ext cx="2272981" cy="1143000"/>
          </a:xfrm>
          <a:prstGeom prst="rect">
            <a:avLst/>
          </a:prstGeom>
        </p:spPr>
      </p:pic>
    </p:spTree>
    <p:extLst>
      <p:ext uri="{BB962C8B-B14F-4D97-AF65-F5344CB8AC3E}">
        <p14:creationId xmlns:p14="http://schemas.microsoft.com/office/powerpoint/2010/main" val="19256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1"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2)">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1000"/>
                                        <p:tgtEl>
                                          <p:spTgt spid="3">
                                            <p:txEl>
                                              <p:pRg st="7" end="7"/>
                                            </p:txEl>
                                          </p:spTgt>
                                        </p:tgtEl>
                                      </p:cBhvr>
                                    </p:animEffect>
                                    <p:anim calcmode="lin" valueType="num">
                                      <p:cBhvr>
                                        <p:cTn id="3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tatue of a person&#10;&#10;Description automatically generated with medium confidence">
            <a:extLst>
              <a:ext uri="{FF2B5EF4-FFF2-40B4-BE49-F238E27FC236}">
                <a16:creationId xmlns:a16="http://schemas.microsoft.com/office/drawing/2014/main" id="{0DF030D7-9A42-B21B-EA2C-08395722BDA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945758" y="116632"/>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p:txBody>
          <a:bodyPr/>
          <a:lstStyle/>
          <a:p>
            <a:r>
              <a:rPr lang="fr-CH" sz="2800" b="1" u="sng" dirty="0">
                <a:solidFill>
                  <a:srgbClr val="932D1C"/>
                </a:solidFill>
                <a:latin typeface="Romanus" panose="02000500000000000000" pitchFamily="50" charset="0"/>
              </a:rPr>
              <a:t>L’EXPERTISE PSYCHOSTRATÉGIQUE</a:t>
            </a:r>
            <a:endParaRPr lang="fr-CH" sz="2800" dirty="0">
              <a:solidFill>
                <a:srgbClr val="932D1C"/>
              </a:solidFill>
              <a:latin typeface="Romanus" panose="02000500000000000000" pitchFamily="50"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457200" y="1628800"/>
            <a:ext cx="8229600" cy="4525963"/>
          </a:xfrm>
        </p:spPr>
        <p:txBody>
          <a:bodyPr/>
          <a:lstStyle/>
          <a:p>
            <a:pPr marL="0" indent="0" algn="ctr"/>
            <a:r>
              <a:rPr lang="fr-FR" b="1" dirty="0"/>
              <a:t>Chacun des participants </a:t>
            </a:r>
            <a:r>
              <a:rPr lang="fr-FR" dirty="0"/>
              <a:t>aux </a:t>
            </a:r>
            <a:r>
              <a:rPr lang="fr-FR" b="1" dirty="0"/>
              <a:t>Ateliers Spécifiquement conçus </a:t>
            </a:r>
            <a:r>
              <a:rPr lang="fr-FR" dirty="0"/>
              <a:t>afin de révéler une partie de l’individu lorsqu’il y agit et interagit - </a:t>
            </a:r>
            <a:r>
              <a:rPr lang="fr-FR" b="1" dirty="0"/>
              <a:t>est profondément analysé par un Psychologue formé </a:t>
            </a:r>
            <a:r>
              <a:rPr lang="fr-FR" dirty="0"/>
              <a:t>et accrédité aux Ateliers </a:t>
            </a:r>
            <a:r>
              <a:rPr lang="fr-FR" dirty="0" err="1"/>
              <a:t>Ludico</a:t>
            </a:r>
            <a:r>
              <a:rPr lang="fr-FR" dirty="0"/>
              <a:t>-Professionnels (un « </a:t>
            </a:r>
            <a:r>
              <a:rPr lang="fr-FR" dirty="0" err="1"/>
              <a:t>PsychoStratège</a:t>
            </a:r>
            <a:r>
              <a:rPr lang="fr-FR" dirty="0"/>
              <a:t> »)…</a:t>
            </a:r>
          </a:p>
          <a:p>
            <a:pPr marL="0" indent="0" algn="ctr">
              <a:lnSpc>
                <a:spcPct val="150000"/>
              </a:lnSpc>
            </a:pPr>
            <a:r>
              <a:rPr lang="fr-FR" b="1" dirty="0"/>
              <a:t>Les deux éléments-clés - </a:t>
            </a:r>
            <a:r>
              <a:rPr lang="fr-FR" sz="2000" b="1" u="sng" dirty="0">
                <a:solidFill>
                  <a:srgbClr val="C13B25"/>
                </a:solidFill>
                <a:latin typeface="Arnold Boecklin" panose="04027200000000000000" pitchFamily="82" charset="0"/>
              </a:rPr>
              <a:t>Uniques &amp; Distinguant </a:t>
            </a:r>
            <a:r>
              <a:rPr lang="fr-FR" b="1" dirty="0"/>
              <a:t>- de </a:t>
            </a:r>
            <a:r>
              <a:rPr lang="fr-FR" b="1" dirty="0" err="1"/>
              <a:t>PsychoStratégie</a:t>
            </a:r>
            <a:endParaRPr lang="fr-FR" i="1" dirty="0"/>
          </a:p>
          <a:p>
            <a:pPr marL="0" indent="0" algn="ctr">
              <a:lnSpc>
                <a:spcPct val="150000"/>
              </a:lnSpc>
            </a:pPr>
            <a:endParaRPr lang="fr-FR" sz="2800" i="1" dirty="0"/>
          </a:p>
          <a:p>
            <a:pPr marL="400050" indent="-400050" algn="just">
              <a:buFont typeface="+mj-lt"/>
              <a:buAutoNum type="romanUcPeriod"/>
            </a:pPr>
            <a:r>
              <a:rPr lang="fr-CH" dirty="0"/>
              <a:t>Les </a:t>
            </a:r>
            <a:r>
              <a:rPr lang="fr-CH" b="1" dirty="0"/>
              <a:t>(Inter)Actions </a:t>
            </a:r>
            <a:r>
              <a:rPr lang="fr-CH" dirty="0"/>
              <a:t>sont </a:t>
            </a:r>
            <a:r>
              <a:rPr lang="fr-CH" b="1" dirty="0"/>
              <a:t>Observées</a:t>
            </a:r>
            <a:r>
              <a:rPr lang="fr-CH" dirty="0"/>
              <a:t>, catégorisées et interprétées </a:t>
            </a:r>
          </a:p>
          <a:p>
            <a:pPr marL="400050" indent="-400050" algn="just">
              <a:buFont typeface="+mj-lt"/>
              <a:buAutoNum type="romanUcPeriod"/>
            </a:pPr>
            <a:endParaRPr lang="fr-CH" dirty="0"/>
          </a:p>
          <a:p>
            <a:pPr marL="400050" indent="-400050" algn="just">
              <a:buFont typeface="+mj-lt"/>
              <a:buAutoNum type="romanUcPeriod"/>
            </a:pPr>
            <a:r>
              <a:rPr lang="fr-CH" dirty="0"/>
              <a:t>On y développe un </a:t>
            </a:r>
            <a:r>
              <a:rPr lang="fr-CH" b="1" dirty="0"/>
              <a:t>Profil</a:t>
            </a:r>
            <a:r>
              <a:rPr lang="fr-CH" dirty="0"/>
              <a:t>, des </a:t>
            </a:r>
            <a:r>
              <a:rPr lang="fr-CH" b="1" dirty="0"/>
              <a:t>Guides </a:t>
            </a:r>
            <a:r>
              <a:rPr lang="fr-CH" dirty="0"/>
              <a:t>et des </a:t>
            </a:r>
            <a:r>
              <a:rPr lang="fr-CH" b="1" dirty="0"/>
              <a:t>Solutions </a:t>
            </a:r>
            <a:r>
              <a:rPr lang="fr-CH" dirty="0"/>
              <a:t>types, liées et adaptées à l’individu</a:t>
            </a:r>
          </a:p>
          <a:p>
            <a:pPr marL="400050" indent="-400050" algn="just">
              <a:buFont typeface="+mj-lt"/>
              <a:buAutoNum type="romanUcPeriod"/>
            </a:pPr>
            <a:endParaRPr lang="fr-CH" b="1" dirty="0"/>
          </a:p>
          <a:p>
            <a:pPr marL="400050" indent="-400050" algn="ctr">
              <a:buFont typeface="+mj-lt"/>
              <a:buAutoNum type="romanUcPeriod"/>
            </a:pPr>
            <a:r>
              <a:rPr lang="fr-CH" dirty="0"/>
              <a:t>S’il y a </a:t>
            </a:r>
            <a:r>
              <a:rPr lang="fr-CH" b="1" dirty="0"/>
              <a:t>Répétition</a:t>
            </a:r>
            <a:r>
              <a:rPr lang="fr-CH" dirty="0"/>
              <a:t> des Ateliers, le </a:t>
            </a:r>
            <a:r>
              <a:rPr lang="fr-CH" dirty="0" err="1"/>
              <a:t>Psychostratège</a:t>
            </a:r>
            <a:r>
              <a:rPr lang="fr-CH" dirty="0"/>
              <a:t> </a:t>
            </a:r>
            <a:r>
              <a:rPr lang="fr-CH" b="1" dirty="0"/>
              <a:t>affine ses (r)apports pour le participant</a:t>
            </a:r>
            <a:r>
              <a:rPr lang="fr-CH" dirty="0"/>
              <a:t> </a:t>
            </a:r>
            <a:r>
              <a:rPr lang="fr-CH" b="1" dirty="0"/>
              <a:t>qui lui-aussi se développe </a:t>
            </a:r>
            <a:r>
              <a:rPr lang="fr-CH" dirty="0"/>
              <a:t>en ses buts personnels et se comprenant de mieux en mieux de </a:t>
            </a:r>
            <a:r>
              <a:rPr lang="fr-CH" b="1" dirty="0"/>
              <a:t>par cet exercice </a:t>
            </a:r>
            <a:r>
              <a:rPr lang="fr-CH" dirty="0"/>
              <a:t>ludique-et imaginatif – </a:t>
            </a:r>
            <a:r>
              <a:rPr lang="fr-CH" b="1" dirty="0"/>
              <a:t>Récompensant et Libérant</a:t>
            </a:r>
            <a:r>
              <a:rPr lang="fr-CH" dirty="0"/>
              <a:t>. </a:t>
            </a:r>
            <a:endParaRPr lang="fr-FR" dirty="0"/>
          </a:p>
          <a:p>
            <a:pPr marL="0" indent="0" algn="just"/>
            <a:br>
              <a:rPr lang="fr-FR" dirty="0"/>
            </a:br>
            <a:endParaRPr lang="en-US" dirty="0"/>
          </a:p>
        </p:txBody>
      </p:sp>
    </p:spTree>
    <p:extLst>
      <p:ext uri="{BB962C8B-B14F-4D97-AF65-F5344CB8AC3E}">
        <p14:creationId xmlns:p14="http://schemas.microsoft.com/office/powerpoint/2010/main" val="261498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ou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2536144B-E2CE-9454-7510-F727248DE4F6}"/>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flipH="1">
            <a:off x="-1955" y="0"/>
            <a:ext cx="4573955" cy="68580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3E0274A3-9611-E8FA-97C2-1A7B6EB53C6B}"/>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4572000" y="0"/>
            <a:ext cx="4573955" cy="6858000"/>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457200" y="274638"/>
            <a:ext cx="8229600" cy="1143000"/>
          </a:xfrm>
        </p:spPr>
        <p:txBody>
          <a:bodyPr/>
          <a:lstStyle/>
          <a:p>
            <a:r>
              <a:rPr lang="fr-CH" sz="2800" b="1" u="sng" dirty="0">
                <a:solidFill>
                  <a:srgbClr val="932D1C"/>
                </a:solidFill>
                <a:latin typeface="Romanus" panose="02000500000000000000" pitchFamily="50" charset="0"/>
              </a:rPr>
              <a:t>AVANTAGES &amp; INCONVÉNIENTS</a:t>
            </a:r>
            <a:endParaRPr lang="fr-CH" sz="2800" dirty="0">
              <a:solidFill>
                <a:srgbClr val="932D1C"/>
              </a:solidFill>
              <a:latin typeface="Romanus" panose="02000500000000000000" pitchFamily="50" charset="0"/>
            </a:endParaRPr>
          </a:p>
        </p:txBody>
      </p:sp>
      <p:sp>
        <p:nvSpPr>
          <p:cNvPr id="4" name="Text Placeholder 3">
            <a:extLst>
              <a:ext uri="{FF2B5EF4-FFF2-40B4-BE49-F238E27FC236}">
                <a16:creationId xmlns:a16="http://schemas.microsoft.com/office/drawing/2014/main" id="{A670ABC9-7F27-1B56-E2A0-F3D9CE7AC55D}"/>
              </a:ext>
            </a:extLst>
          </p:cNvPr>
          <p:cNvSpPr>
            <a:spLocks noGrp="1"/>
          </p:cNvSpPr>
          <p:nvPr>
            <p:ph type="body" idx="1"/>
          </p:nvPr>
        </p:nvSpPr>
        <p:spPr/>
        <p:txBody>
          <a:bodyPr/>
          <a:lstStyle/>
          <a:p>
            <a:endParaRPr lang="en-US" dirty="0"/>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sz="half" idx="2"/>
          </p:nvPr>
        </p:nvSpPr>
        <p:spPr/>
        <p:txBody>
          <a:bodyPr/>
          <a:lstStyle/>
          <a:p>
            <a:pPr marL="0" indent="0" algn="ctr">
              <a:lnSpc>
                <a:spcPct val="150000"/>
              </a:lnSpc>
            </a:pPr>
            <a:endParaRPr lang="fr-FR" sz="1800" i="1" dirty="0"/>
          </a:p>
          <a:p>
            <a:pPr marL="400050" indent="-400050">
              <a:buFont typeface="+mj-lt"/>
              <a:buAutoNum type="romanUcPeriod"/>
            </a:pPr>
            <a:r>
              <a:rPr lang="fr-CH" sz="1800" b="1" dirty="0"/>
              <a:t> </a:t>
            </a:r>
            <a:r>
              <a:rPr lang="fr-CH" sz="1800" b="1" u="sng" dirty="0"/>
              <a:t>Adaptatif</a:t>
            </a:r>
            <a:br>
              <a:rPr lang="fr-CH" sz="1800" dirty="0"/>
            </a:br>
            <a:r>
              <a:rPr lang="fr-CH" sz="1800" dirty="0"/>
              <a:t>Aux Besoins aux Commanditaires et aux Lieux</a:t>
            </a:r>
          </a:p>
          <a:p>
            <a:pPr marL="400050" indent="-400050" algn="just">
              <a:buFont typeface="+mj-lt"/>
              <a:buAutoNum type="romanUcPeriod"/>
            </a:pPr>
            <a:endParaRPr lang="fr-CH" sz="1800" dirty="0"/>
          </a:p>
          <a:p>
            <a:pPr marL="400050" indent="-400050">
              <a:buFont typeface="+mj-lt"/>
              <a:buAutoNum type="romanUcPeriod"/>
            </a:pPr>
            <a:r>
              <a:rPr lang="fr-CH" sz="1800" b="1" dirty="0"/>
              <a:t> </a:t>
            </a:r>
            <a:r>
              <a:rPr lang="fr-CH" sz="1800" b="1" u="sng" dirty="0"/>
              <a:t>Ludique</a:t>
            </a:r>
            <a:br>
              <a:rPr lang="fr-CH" sz="1800" dirty="0"/>
            </a:br>
            <a:r>
              <a:rPr lang="fr-CH" sz="1800" dirty="0"/>
              <a:t>Amusant par nature, l’intérêt personnel d’y participer.</a:t>
            </a:r>
            <a:endParaRPr lang="fr-CH" sz="1800" b="1" dirty="0"/>
          </a:p>
          <a:p>
            <a:pPr marL="400050" indent="-400050" algn="just">
              <a:buFont typeface="+mj-lt"/>
              <a:buAutoNum type="romanUcPeriod"/>
            </a:pPr>
            <a:endParaRPr lang="fr-CH" sz="1800" b="1" dirty="0"/>
          </a:p>
          <a:p>
            <a:pPr marL="400050" indent="-400050">
              <a:buFont typeface="+mj-lt"/>
              <a:buAutoNum type="romanUcPeriod"/>
            </a:pPr>
            <a:r>
              <a:rPr lang="fr-CH" sz="1800" b="1" dirty="0"/>
              <a:t> </a:t>
            </a:r>
            <a:r>
              <a:rPr lang="fr-CH" sz="1800" b="1" u="sng" dirty="0"/>
              <a:t>Sauf</a:t>
            </a:r>
            <a:r>
              <a:rPr lang="fr-CH" sz="1800" dirty="0"/>
              <a:t> </a:t>
            </a:r>
            <a:br>
              <a:rPr lang="fr-CH" sz="1800" dirty="0"/>
            </a:br>
            <a:r>
              <a:rPr lang="fr-CH" sz="1800" dirty="0"/>
              <a:t>Car toujours bien encadré, et aux risques physiques et économiques réduits</a:t>
            </a:r>
            <a:endParaRPr lang="fr-FR" sz="1800" dirty="0"/>
          </a:p>
        </p:txBody>
      </p:sp>
      <p:sp>
        <p:nvSpPr>
          <p:cNvPr id="5" name="Text Placeholder 4">
            <a:extLst>
              <a:ext uri="{FF2B5EF4-FFF2-40B4-BE49-F238E27FC236}">
                <a16:creationId xmlns:a16="http://schemas.microsoft.com/office/drawing/2014/main" id="{845724CC-CBB4-71C0-1C6E-6DB9E662FCA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8C6D0AC6-B57D-BF0B-80F7-4F30DE018174}"/>
              </a:ext>
            </a:extLst>
          </p:cNvPr>
          <p:cNvSpPr>
            <a:spLocks noGrp="1"/>
          </p:cNvSpPr>
          <p:nvPr>
            <p:ph sz="quarter" idx="4"/>
          </p:nvPr>
        </p:nvSpPr>
        <p:spPr/>
        <p:txBody>
          <a:bodyPr/>
          <a:lstStyle/>
          <a:p>
            <a:pPr marL="0" indent="0" algn="ctr">
              <a:lnSpc>
                <a:spcPct val="150000"/>
              </a:lnSpc>
            </a:pPr>
            <a:endParaRPr lang="fr-FR" sz="1800" i="1" dirty="0"/>
          </a:p>
          <a:p>
            <a:pPr marL="400050" indent="-400050">
              <a:buFont typeface="+mj-lt"/>
              <a:buAutoNum type="romanUcPeriod"/>
            </a:pPr>
            <a:r>
              <a:rPr lang="fr-CH" sz="1800" b="1" dirty="0"/>
              <a:t> </a:t>
            </a:r>
            <a:r>
              <a:rPr lang="fr-CH" sz="1800" b="1" u="sng" dirty="0"/>
              <a:t>Participation</a:t>
            </a:r>
            <a:br>
              <a:rPr lang="fr-CH" sz="1800" dirty="0"/>
            </a:br>
            <a:r>
              <a:rPr lang="fr-CH" sz="1800" dirty="0"/>
              <a:t>Plusieurs Ateliers se réalisent mieux en groupes que seuls.</a:t>
            </a:r>
          </a:p>
          <a:p>
            <a:pPr marL="400050" indent="-400050">
              <a:buFont typeface="+mj-lt"/>
              <a:buAutoNum type="romanUcPeriod"/>
            </a:pPr>
            <a:endParaRPr lang="fr-CH" sz="1800" dirty="0"/>
          </a:p>
          <a:p>
            <a:pPr marL="400050" indent="-400050">
              <a:buFont typeface="+mj-lt"/>
              <a:buAutoNum type="romanUcPeriod"/>
            </a:pPr>
            <a:r>
              <a:rPr lang="fr-CH" sz="1800" b="1" dirty="0"/>
              <a:t> </a:t>
            </a:r>
            <a:r>
              <a:rPr lang="fr-CH" sz="1800" b="1" u="sng" dirty="0"/>
              <a:t>Organisation</a:t>
            </a:r>
            <a:br>
              <a:rPr lang="fr-CH" sz="1800" b="1" u="sng" dirty="0"/>
            </a:br>
            <a:r>
              <a:rPr lang="fr-CH" sz="1800" dirty="0"/>
              <a:t>Parvenir à rassembler assez de monde au même moment et lieu pendant 3h</a:t>
            </a:r>
          </a:p>
          <a:p>
            <a:pPr marL="400050" indent="-400050">
              <a:buFont typeface="+mj-lt"/>
              <a:buAutoNum type="romanUcPeriod"/>
            </a:pPr>
            <a:endParaRPr lang="fr-CH" sz="1800" b="1" dirty="0"/>
          </a:p>
          <a:p>
            <a:pPr marL="400050" indent="-400050">
              <a:buFont typeface="+mj-lt"/>
              <a:buAutoNum type="romanUcPeriod"/>
            </a:pPr>
            <a:r>
              <a:rPr lang="fr-CH" sz="1800" b="1" dirty="0"/>
              <a:t> </a:t>
            </a:r>
            <a:r>
              <a:rPr lang="fr-CH" sz="1800" b="1" u="sng" dirty="0"/>
              <a:t>C</a:t>
            </a:r>
            <a:br>
              <a:rPr lang="fr-CH" sz="1800" dirty="0"/>
            </a:br>
            <a:r>
              <a:rPr lang="fr-CH" sz="1800" dirty="0" err="1"/>
              <a:t>c</a:t>
            </a:r>
            <a:endParaRPr lang="fr-FR" sz="1800" dirty="0"/>
          </a:p>
          <a:p>
            <a:endParaRPr lang="en-US" sz="1800" dirty="0"/>
          </a:p>
        </p:txBody>
      </p:sp>
    </p:spTree>
    <p:extLst>
      <p:ext uri="{BB962C8B-B14F-4D97-AF65-F5344CB8AC3E}">
        <p14:creationId xmlns:p14="http://schemas.microsoft.com/office/powerpoint/2010/main" val="263485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 calcmode="lin" valueType="num">
                                      <p:cBhvr additive="base">
                                        <p:cTn id="29"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6">
                                            <p:txEl>
                                              <p:pRg st="1" end="1"/>
                                            </p:txEl>
                                          </p:spTgt>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 calcmode="lin" valueType="num">
                                      <p:cBhvr additive="base">
                                        <p:cTn id="39"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anim calcmode="lin" valueType="num">
                                      <p:cBhvr additive="base">
                                        <p:cTn id="45"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11">
            <a:extLst>
              <a:ext uri="{FF2B5EF4-FFF2-40B4-BE49-F238E27FC236}">
                <a16:creationId xmlns:a16="http://schemas.microsoft.com/office/drawing/2014/main" id="{07654CA3-68EA-BE7E-5369-484654957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53" t="9636" b="20567"/>
          <a:stretch>
            <a:fillRect/>
          </a:stretch>
        </p:blipFill>
        <p:spPr bwMode="auto">
          <a:xfrm flipH="1">
            <a:off x="2888848" y="-64639"/>
            <a:ext cx="6255152"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6">
            <a:extLst>
              <a:ext uri="{FF2B5EF4-FFF2-40B4-BE49-F238E27FC236}">
                <a16:creationId xmlns:a16="http://schemas.microsoft.com/office/drawing/2014/main" id="{AD1729E6-C112-3578-A227-FF669031A494}"/>
              </a:ext>
            </a:extLst>
          </p:cNvPr>
          <p:cNvPicPr>
            <a:picLocks noChangeArrowheads="1"/>
          </p:cNvPicPr>
          <p:nvPr/>
        </p:nvPicPr>
        <p:blipFill>
          <a:blip r:embed="rId3">
            <a:lum bright="28000" contrast="-46000"/>
            <a:grayscl/>
            <a:extLst>
              <a:ext uri="{28A0092B-C50C-407E-A947-70E740481C1C}">
                <a14:useLocalDpi xmlns:a14="http://schemas.microsoft.com/office/drawing/2010/main" val="0"/>
              </a:ext>
            </a:extLst>
          </a:blip>
          <a:srcRect l="23090"/>
          <a:stretch>
            <a:fillRect/>
          </a:stretch>
        </p:blipFill>
        <p:spPr bwMode="auto">
          <a:xfrm flipV="1">
            <a:off x="0" y="4437063"/>
            <a:ext cx="46799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statue of a person&#10;&#10;Description automatically generated with medium confidence">
            <a:extLst>
              <a:ext uri="{FF2B5EF4-FFF2-40B4-BE49-F238E27FC236}">
                <a16:creationId xmlns:a16="http://schemas.microsoft.com/office/drawing/2014/main" id="{9D879784-0D37-E518-502A-F74E20B9C485}"/>
              </a:ext>
            </a:extLst>
          </p:cNvPr>
          <p:cNvPicPr>
            <a:picLocks noChangeAspect="1"/>
          </p:cNvPicPr>
          <p:nvPr/>
        </p:nvPicPr>
        <p:blipFill>
          <a:blip r:embed="rId4">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a:off x="1945758" y="-69364"/>
            <a:ext cx="5938610" cy="7890852"/>
          </a:xfrm>
          <a:prstGeom prst="rect">
            <a:avLst/>
          </a:prstGeom>
        </p:spPr>
      </p:pic>
      <p:sp>
        <p:nvSpPr>
          <p:cNvPr id="5126" name="Rectangle 3">
            <a:extLst>
              <a:ext uri="{FF2B5EF4-FFF2-40B4-BE49-F238E27FC236}">
                <a16:creationId xmlns:a16="http://schemas.microsoft.com/office/drawing/2014/main" id="{99D790BD-242A-45D4-873A-41F8CCC03DDC}"/>
              </a:ext>
            </a:extLst>
          </p:cNvPr>
          <p:cNvSpPr>
            <a:spLocks noGrp="1" noChangeArrowheads="1"/>
          </p:cNvSpPr>
          <p:nvPr>
            <p:ph idx="1"/>
          </p:nvPr>
        </p:nvSpPr>
        <p:spPr>
          <a:xfrm>
            <a:off x="565150" y="1471613"/>
            <a:ext cx="8229600" cy="4491256"/>
          </a:xfrm>
        </p:spPr>
        <p:txBody>
          <a:bodyPr/>
          <a:lstStyle/>
          <a:p>
            <a:pPr marL="514350" indent="-514350" algn="ctr" eaLnBrk="1" hangingPunct="1">
              <a:buFont typeface="+mj-lt"/>
              <a:buAutoNum type="romanUcPeriod"/>
            </a:pPr>
            <a:r>
              <a:rPr lang="fr-CH" altLang="fr-FR" sz="2400" b="1" u="sng" dirty="0">
                <a:solidFill>
                  <a:srgbClr val="932D1C"/>
                </a:solidFill>
                <a:latin typeface="Romanus" panose="02000500000000000000" pitchFamily="50" charset="0"/>
              </a:rPr>
              <a:t>Introduction</a:t>
            </a:r>
            <a:r>
              <a:rPr lang="fr-FR" altLang="fr-FR" sz="2000" b="1" i="1" dirty="0">
                <a:solidFill>
                  <a:srgbClr val="D12421"/>
                </a:solidFill>
                <a:latin typeface="Romanus" panose="02000500000000000000" pitchFamily="50" charset="0"/>
              </a:rPr>
              <a:t> </a:t>
            </a:r>
            <a:br>
              <a:rPr lang="fr-FR" altLang="fr-FR" b="1" i="1" dirty="0">
                <a:solidFill>
                  <a:srgbClr val="D12421"/>
                </a:solidFill>
                <a:latin typeface="Frutiger 55 Roman" pitchFamily="34" charset="0"/>
              </a:rPr>
            </a:br>
            <a:r>
              <a:rPr lang="fr-FR" altLang="fr-FR" dirty="0">
                <a:solidFill>
                  <a:srgbClr val="C13B25"/>
                </a:solidFill>
                <a:latin typeface="Arnold Boecklin" panose="04027200000000000000" pitchFamily="82" charset="0"/>
              </a:rPr>
              <a:t>Ludification &amp; Imagination</a:t>
            </a:r>
            <a:br>
              <a:rPr lang="fr-FR" altLang="fr-FR" dirty="0">
                <a:solidFill>
                  <a:srgbClr val="C13B25"/>
                </a:solidFill>
                <a:latin typeface="Arnold Boecklin" panose="04027200000000000000" pitchFamily="82" charset="0"/>
              </a:rPr>
            </a:br>
            <a:r>
              <a:rPr lang="fr-FR" altLang="fr-FR" dirty="0">
                <a:solidFill>
                  <a:srgbClr val="C13B25"/>
                </a:solidFill>
                <a:latin typeface="Arnold Boecklin" panose="04027200000000000000" pitchFamily="82" charset="0"/>
              </a:rPr>
              <a:t>Outils Actuels d’analyse de Profil et de Formation d’équipe</a:t>
            </a:r>
            <a:br>
              <a:rPr lang="fr-FR" altLang="fr-FR" b="1" i="1" dirty="0">
                <a:solidFill>
                  <a:srgbClr val="D12421"/>
                </a:solidFill>
                <a:latin typeface="Frutiger 55 Roman" pitchFamily="34" charset="0"/>
              </a:rPr>
            </a:br>
            <a:endParaRPr lang="fr-FR" altLang="fr-FR" b="1" i="1" dirty="0">
              <a:solidFill>
                <a:srgbClr val="D12421"/>
              </a:solidFill>
              <a:latin typeface="Frutiger 55 Roman" pitchFamily="34" charset="0"/>
            </a:endParaRPr>
          </a:p>
          <a:p>
            <a:pPr marL="514350" indent="-514350" algn="ctr" eaLnBrk="1" hangingPunct="1">
              <a:buFont typeface="+mj-lt"/>
              <a:buAutoNum type="romanUcPeriod"/>
            </a:pPr>
            <a:r>
              <a:rPr lang="fr-CH" altLang="fr-FR" sz="2400" b="1" u="sng" dirty="0">
                <a:solidFill>
                  <a:srgbClr val="932D1C"/>
                </a:solidFill>
                <a:latin typeface="Romanus" panose="02000500000000000000" pitchFamily="50" charset="0"/>
              </a:rPr>
              <a:t>La Nouvelle Solution </a:t>
            </a:r>
            <a:r>
              <a:rPr lang="fr-CH" altLang="fr-FR" sz="2400" b="1" u="sng" dirty="0" err="1">
                <a:solidFill>
                  <a:srgbClr val="932D1C"/>
                </a:solidFill>
                <a:latin typeface="Romanus" panose="02000500000000000000" pitchFamily="50" charset="0"/>
              </a:rPr>
              <a:t>PsychoStratégique</a:t>
            </a:r>
            <a:br>
              <a:rPr lang="fr-CH" altLang="fr-FR" sz="2400" b="1" u="sng" dirty="0">
                <a:solidFill>
                  <a:srgbClr val="932D1C"/>
                </a:solidFill>
                <a:latin typeface="Romanus" panose="02000500000000000000" pitchFamily="50" charset="0"/>
              </a:rPr>
            </a:br>
            <a:r>
              <a:rPr lang="fr-CH" altLang="fr-FR" sz="2400" b="1" dirty="0">
                <a:solidFill>
                  <a:srgbClr val="932D1C"/>
                </a:solidFill>
                <a:latin typeface="Romanus" panose="02000500000000000000" pitchFamily="50" charset="0"/>
              </a:rPr>
              <a:t>Les Ateliers </a:t>
            </a:r>
            <a:r>
              <a:rPr lang="fr-CH" altLang="fr-FR" sz="2400" b="1" dirty="0" err="1">
                <a:solidFill>
                  <a:srgbClr val="932D1C"/>
                </a:solidFill>
                <a:latin typeface="Romanus" panose="02000500000000000000" pitchFamily="50" charset="0"/>
              </a:rPr>
              <a:t>Ludico</a:t>
            </a:r>
            <a:r>
              <a:rPr lang="fr-CH" altLang="fr-FR" sz="2400" b="1" dirty="0">
                <a:solidFill>
                  <a:srgbClr val="932D1C"/>
                </a:solidFill>
                <a:latin typeface="Romanus" panose="02000500000000000000" pitchFamily="50" charset="0"/>
              </a:rPr>
              <a:t>-Professionnels</a:t>
            </a:r>
            <a:br>
              <a:rPr lang="fr-CH" altLang="fr-FR" sz="2400" b="1" dirty="0">
                <a:solidFill>
                  <a:srgbClr val="932D1C"/>
                </a:solidFill>
                <a:latin typeface="Romanus" panose="02000500000000000000" pitchFamily="50" charset="0"/>
              </a:rPr>
            </a:br>
            <a:r>
              <a:rPr lang="fr-CH" altLang="fr-FR" sz="2400" b="1" dirty="0">
                <a:solidFill>
                  <a:srgbClr val="932D1C"/>
                </a:solidFill>
                <a:latin typeface="Romanus" panose="02000500000000000000" pitchFamily="50" charset="0"/>
              </a:rPr>
              <a:t>L’Expertise </a:t>
            </a:r>
            <a:r>
              <a:rPr lang="fr-CH" altLang="fr-FR" sz="2400" b="1" dirty="0" err="1">
                <a:solidFill>
                  <a:srgbClr val="932D1C"/>
                </a:solidFill>
                <a:latin typeface="Romanus" panose="02000500000000000000" pitchFamily="50" charset="0"/>
              </a:rPr>
              <a:t>PsychoStratégique</a:t>
            </a:r>
            <a:endParaRPr lang="fr-CH" altLang="fr-FR" sz="2400" b="1" dirty="0">
              <a:solidFill>
                <a:srgbClr val="932D1C"/>
              </a:solidFill>
              <a:latin typeface="Romanus" panose="02000500000000000000" pitchFamily="50" charset="0"/>
            </a:endParaRPr>
          </a:p>
          <a:p>
            <a:pPr marL="514350" indent="-514350" algn="ctr" eaLnBrk="1" hangingPunct="1">
              <a:buFont typeface="+mj-lt"/>
              <a:buAutoNum type="romanUcPeriod"/>
            </a:pPr>
            <a:endParaRPr lang="fr-CH" altLang="fr-FR" sz="2400" b="1" u="sng" dirty="0">
              <a:solidFill>
                <a:srgbClr val="932D1C"/>
              </a:solidFill>
              <a:latin typeface="Romanus" panose="02000500000000000000" pitchFamily="50" charset="0"/>
            </a:endParaRPr>
          </a:p>
          <a:p>
            <a:pPr marL="514350" indent="-514350" algn="ctr" eaLnBrk="1" hangingPunct="1">
              <a:buFont typeface="+mj-lt"/>
              <a:buAutoNum type="romanUcPeriod"/>
            </a:pPr>
            <a:r>
              <a:rPr lang="fr-CH" altLang="fr-FR" sz="2400" b="1" u="sng" dirty="0">
                <a:solidFill>
                  <a:srgbClr val="932D1C"/>
                </a:solidFill>
                <a:latin typeface="Romanus" panose="02000500000000000000" pitchFamily="50" charset="0"/>
              </a:rPr>
              <a:t>Avantages &amp; Inconvénients</a:t>
            </a:r>
            <a:br>
              <a:rPr lang="fr-CH" altLang="fr-FR" sz="2400" b="1" u="sng" dirty="0">
                <a:solidFill>
                  <a:srgbClr val="932D1C"/>
                </a:solidFill>
                <a:latin typeface="Romanus" panose="02000500000000000000" pitchFamily="50" charset="0"/>
              </a:rPr>
            </a:br>
            <a:r>
              <a:rPr lang="fr-CH" altLang="fr-FR" sz="2400" b="1" dirty="0">
                <a:solidFill>
                  <a:srgbClr val="932D1C"/>
                </a:solidFill>
                <a:latin typeface="Romanus" panose="02000500000000000000" pitchFamily="50" charset="0"/>
              </a:rPr>
              <a:t>Ce qu’on en Retire</a:t>
            </a:r>
            <a:br>
              <a:rPr lang="fr-CH" altLang="fr-FR" sz="2400" b="1" dirty="0">
                <a:solidFill>
                  <a:srgbClr val="932D1C"/>
                </a:solidFill>
                <a:latin typeface="Romanus" panose="02000500000000000000" pitchFamily="50" charset="0"/>
              </a:rPr>
            </a:br>
            <a:r>
              <a:rPr lang="fr-CH" altLang="fr-FR" sz="2400" b="1" dirty="0">
                <a:solidFill>
                  <a:srgbClr val="932D1C"/>
                </a:solidFill>
                <a:latin typeface="Romanus" panose="02000500000000000000" pitchFamily="50" charset="0"/>
              </a:rPr>
              <a:t>Mise en Place</a:t>
            </a:r>
          </a:p>
          <a:p>
            <a:pPr marL="514350" indent="-514350" algn="ctr" eaLnBrk="1" hangingPunct="1">
              <a:buFont typeface="+mj-lt"/>
              <a:buAutoNum type="romanUcPeriod"/>
            </a:pPr>
            <a:endParaRPr lang="fr-CH" altLang="fr-FR" sz="2400" b="1" u="sng" dirty="0">
              <a:solidFill>
                <a:srgbClr val="932D1C"/>
              </a:solidFill>
              <a:latin typeface="Romanus" panose="02000500000000000000" pitchFamily="50" charset="0"/>
            </a:endParaRPr>
          </a:p>
          <a:p>
            <a:pPr marL="514350" indent="-514350" algn="ctr" eaLnBrk="1" hangingPunct="1">
              <a:buFont typeface="+mj-lt"/>
              <a:buAutoNum type="romanUcPeriod"/>
            </a:pPr>
            <a:r>
              <a:rPr lang="fr-CH" altLang="fr-FR" sz="2400" b="1" u="sng" dirty="0">
                <a:solidFill>
                  <a:srgbClr val="932D1C"/>
                </a:solidFill>
                <a:latin typeface="Romanus" panose="02000500000000000000" pitchFamily="50" charset="0"/>
              </a:rPr>
              <a:t>Conclusion</a:t>
            </a:r>
            <a:br>
              <a:rPr lang="fr-CH" altLang="fr-FR" sz="2400" b="1" u="sng" dirty="0">
                <a:solidFill>
                  <a:srgbClr val="932D1C"/>
                </a:solidFill>
                <a:latin typeface="Romanus" panose="02000500000000000000" pitchFamily="50" charset="0"/>
              </a:rPr>
            </a:br>
            <a:r>
              <a:rPr lang="fr-FR" altLang="fr-FR" dirty="0">
                <a:solidFill>
                  <a:srgbClr val="C13B25"/>
                </a:solidFill>
                <a:latin typeface="Arnold Boecklin" panose="04027200000000000000" pitchFamily="82" charset="0"/>
              </a:rPr>
              <a:t>Information supplémentaires</a:t>
            </a:r>
            <a:endParaRPr lang="fr-CH" altLang="fr-FR" sz="2400" u="sng" dirty="0">
              <a:solidFill>
                <a:srgbClr val="C13B25"/>
              </a:solidFill>
              <a:latin typeface="Arnold Boecklin" panose="04027200000000000000" pitchFamily="82" charset="0"/>
            </a:endParaRPr>
          </a:p>
        </p:txBody>
      </p:sp>
      <p:sp>
        <p:nvSpPr>
          <p:cNvPr id="5127" name="Text Box 12">
            <a:extLst>
              <a:ext uri="{FF2B5EF4-FFF2-40B4-BE49-F238E27FC236}">
                <a16:creationId xmlns:a16="http://schemas.microsoft.com/office/drawing/2014/main" id="{4210B131-FDF0-96CF-AF35-827B0C09FD62}"/>
              </a:ext>
            </a:extLst>
          </p:cNvPr>
          <p:cNvSpPr txBox="1">
            <a:spLocks noChangeArrowheads="1"/>
          </p:cNvSpPr>
          <p:nvPr/>
        </p:nvSpPr>
        <p:spPr bwMode="auto">
          <a:xfrm>
            <a:off x="4139952" y="6119336"/>
            <a:ext cx="40687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fr-FR" altLang="fr-FR" sz="1400" b="1" dirty="0" err="1">
                <a:solidFill>
                  <a:srgbClr val="932D1C"/>
                </a:solidFill>
                <a:latin typeface="Frutiger 55 Roman" pitchFamily="34" charset="0"/>
              </a:rPr>
              <a:t>PsychoStratégie</a:t>
            </a:r>
            <a:r>
              <a:rPr lang="fr-FR" altLang="fr-FR" sz="1400" b="1" dirty="0">
                <a:solidFill>
                  <a:srgbClr val="932D1C"/>
                </a:solidFill>
                <a:latin typeface="Frutiger 55 Roman" pitchFamily="34" charset="0"/>
              </a:rPr>
              <a:t> SA</a:t>
            </a:r>
          </a:p>
          <a:p>
            <a:pPr algn="r" eaLnBrk="1" hangingPunct="1"/>
            <a:r>
              <a:rPr lang="fr-FR" altLang="fr-FR" sz="1400" b="1" dirty="0">
                <a:solidFill>
                  <a:srgbClr val="932D1C"/>
                </a:solidFill>
                <a:latin typeface="Frutiger 55 Roman" pitchFamily="34" charset="0"/>
              </a:rPr>
              <a:t>Ch. De la Fenettaz 9, CH – 1722 BOURGUILLON</a:t>
            </a:r>
          </a:p>
          <a:p>
            <a:pPr algn="r" eaLnBrk="1" hangingPunct="1"/>
            <a:r>
              <a:rPr lang="fr-FR" altLang="fr-FR" sz="1400" b="1" dirty="0">
                <a:solidFill>
                  <a:srgbClr val="932D1C"/>
                </a:solidFill>
                <a:latin typeface="Frutiger 55 Roman" pitchFamily="34" charset="0"/>
              </a:rPr>
              <a:t>www.psychostrategie.ch</a:t>
            </a:r>
          </a:p>
        </p:txBody>
      </p:sp>
      <p:pic>
        <p:nvPicPr>
          <p:cNvPr id="5124" name="Picture 15" descr="logo_XL">
            <a:extLst>
              <a:ext uri="{FF2B5EF4-FFF2-40B4-BE49-F238E27FC236}">
                <a16:creationId xmlns:a16="http://schemas.microsoft.com/office/drawing/2014/main" id="{256E1474-17D0-5821-119B-1BB4FB87EF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64639"/>
            <a:ext cx="3275857" cy="163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4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6">
                                            <p:txEl>
                                              <p:pRg st="0" end="0"/>
                                            </p:txEl>
                                          </p:spTgt>
                                        </p:tgtEl>
                                        <p:attrNameLst>
                                          <p:attrName>style.visibility</p:attrName>
                                        </p:attrNameLst>
                                      </p:cBhvr>
                                      <p:to>
                                        <p:strVal val="visible"/>
                                      </p:to>
                                    </p:set>
                                    <p:animEffect transition="in" filter="fade">
                                      <p:cBhvr>
                                        <p:cTn id="7" dur="500"/>
                                        <p:tgtEl>
                                          <p:spTgt spid="5126">
                                            <p:txEl>
                                              <p:pRg st="0" end="0"/>
                                            </p:txEl>
                                          </p:spTgt>
                                        </p:tgtEl>
                                      </p:cBhvr>
                                    </p:animEffect>
                                  </p:childTnLst>
                                </p:cTn>
                              </p:par>
                              <p:par>
                                <p:cTn id="8" presetID="47"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6">
                                            <p:txEl>
                                              <p:pRg st="1" end="1"/>
                                            </p:txEl>
                                          </p:spTgt>
                                        </p:tgtEl>
                                        <p:attrNameLst>
                                          <p:attrName>style.visibility</p:attrName>
                                        </p:attrNameLst>
                                      </p:cBhvr>
                                      <p:to>
                                        <p:strVal val="visible"/>
                                      </p:to>
                                    </p:set>
                                    <p:animEffect transition="in" filter="fade">
                                      <p:cBhvr>
                                        <p:cTn id="17" dur="500"/>
                                        <p:tgtEl>
                                          <p:spTgt spid="51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6">
                                            <p:txEl>
                                              <p:pRg st="3" end="3"/>
                                            </p:txEl>
                                          </p:spTgt>
                                        </p:tgtEl>
                                        <p:attrNameLst>
                                          <p:attrName>style.visibility</p:attrName>
                                        </p:attrNameLst>
                                      </p:cBhvr>
                                      <p:to>
                                        <p:strVal val="visible"/>
                                      </p:to>
                                    </p:set>
                                    <p:animEffect transition="in" filter="fade">
                                      <p:cBhvr>
                                        <p:cTn id="22" dur="500"/>
                                        <p:tgtEl>
                                          <p:spTgt spid="51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6">
                                            <p:txEl>
                                              <p:pRg st="5" end="5"/>
                                            </p:txEl>
                                          </p:spTgt>
                                        </p:tgtEl>
                                        <p:attrNameLst>
                                          <p:attrName>style.visibility</p:attrName>
                                        </p:attrNameLst>
                                      </p:cBhvr>
                                      <p:to>
                                        <p:strVal val="visible"/>
                                      </p:to>
                                    </p:set>
                                    <p:animEffect transition="in" filter="fade">
                                      <p:cBhvr>
                                        <p:cTn id="27" dur="500"/>
                                        <p:tgtEl>
                                          <p:spTgt spid="51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tatue of a person&#10;&#10;Description automatically generated with medium confidence">
            <a:extLst>
              <a:ext uri="{FF2B5EF4-FFF2-40B4-BE49-F238E27FC236}">
                <a16:creationId xmlns:a16="http://schemas.microsoft.com/office/drawing/2014/main" id="{E0511CB8-B637-BC11-4168-6F87EBE82A0D}"/>
              </a:ext>
            </a:extLst>
          </p:cNvPr>
          <p:cNvPicPr>
            <a:picLocks noChangeAspect="1"/>
          </p:cNvPicPr>
          <p:nvPr/>
        </p:nvPicPr>
        <p:blipFill>
          <a:blip r:embed="rId2">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a:off x="1945758" y="-387424"/>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p:txBody>
          <a:bodyPr/>
          <a:lstStyle/>
          <a:p>
            <a:r>
              <a:rPr lang="fr-CH" sz="2800" b="1" u="sng" dirty="0">
                <a:solidFill>
                  <a:srgbClr val="932D1C"/>
                </a:solidFill>
                <a:latin typeface="Romanus" panose="02000500000000000000" pitchFamily="50" charset="0"/>
              </a:rPr>
              <a:t>CE QU’ON EN RETIRE</a:t>
            </a:r>
            <a:endParaRPr lang="fr-CH" sz="2800" dirty="0">
              <a:solidFill>
                <a:srgbClr val="932D1C"/>
              </a:solidFill>
              <a:latin typeface="Romanus" panose="02000500000000000000" pitchFamily="50"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p:txBody>
          <a:bodyPr/>
          <a:lstStyle/>
          <a:p>
            <a:pPr marL="0" indent="0" algn="ctr">
              <a:lnSpc>
                <a:spcPct val="150000"/>
              </a:lnSpc>
            </a:pPr>
            <a:r>
              <a:rPr lang="fr-FR" dirty="0"/>
              <a:t>Chaque Atelier permet de retirer quelque chose en particulier, en plus de cela et d’une manière général, ces Ateliers offrent aussi des gains :</a:t>
            </a:r>
          </a:p>
          <a:p>
            <a:pPr marL="0" indent="0" algn="ctr">
              <a:lnSpc>
                <a:spcPct val="150000"/>
              </a:lnSpc>
            </a:pPr>
            <a:endParaRPr lang="fr-FR" i="1" dirty="0"/>
          </a:p>
          <a:p>
            <a:pPr marL="400050" indent="-400050" algn="just">
              <a:buFont typeface="+mj-lt"/>
              <a:buAutoNum type="romanUcPeriod"/>
            </a:pPr>
            <a:r>
              <a:rPr lang="fr-CH" dirty="0"/>
              <a:t>De </a:t>
            </a:r>
            <a:r>
              <a:rPr lang="fr-CH" b="1" dirty="0"/>
              <a:t>Créativité</a:t>
            </a:r>
            <a:r>
              <a:rPr lang="fr-CH" dirty="0"/>
              <a:t>, d’</a:t>
            </a:r>
            <a:r>
              <a:rPr lang="fr-CH" b="1" dirty="0"/>
              <a:t>Innovation</a:t>
            </a:r>
            <a:r>
              <a:rPr lang="fr-CH" dirty="0"/>
              <a:t> et de </a:t>
            </a:r>
            <a:r>
              <a:rPr lang="fr-CH" b="1" dirty="0"/>
              <a:t>Prise de Risque</a:t>
            </a:r>
          </a:p>
          <a:p>
            <a:pPr marL="400050" indent="-400050" algn="just">
              <a:buFont typeface="+mj-lt"/>
              <a:buAutoNum type="romanUcPeriod"/>
            </a:pPr>
            <a:endParaRPr lang="fr-CH" dirty="0"/>
          </a:p>
          <a:p>
            <a:pPr marL="400050" indent="-400050" algn="just">
              <a:buFont typeface="+mj-lt"/>
              <a:buAutoNum type="romanUcPeriod"/>
            </a:pPr>
            <a:r>
              <a:rPr lang="fr-CH" dirty="0"/>
              <a:t>De </a:t>
            </a:r>
            <a:r>
              <a:rPr lang="fr-CH" b="1" dirty="0"/>
              <a:t>Sociabilité</a:t>
            </a:r>
            <a:r>
              <a:rPr lang="fr-CH" dirty="0"/>
              <a:t>, de </a:t>
            </a:r>
            <a:r>
              <a:rPr lang="fr-CH" b="1" dirty="0"/>
              <a:t>Formation </a:t>
            </a:r>
            <a:r>
              <a:rPr lang="fr-CH" dirty="0"/>
              <a:t>et d’</a:t>
            </a:r>
            <a:r>
              <a:rPr lang="fr-CH" b="1" dirty="0"/>
              <a:t>Optimisation </a:t>
            </a:r>
            <a:r>
              <a:rPr lang="fr-CH" dirty="0"/>
              <a:t>d’</a:t>
            </a:r>
            <a:r>
              <a:rPr lang="fr-CH" b="1" dirty="0"/>
              <a:t>Équipe</a:t>
            </a:r>
            <a:endParaRPr lang="fr-CH" dirty="0"/>
          </a:p>
          <a:p>
            <a:pPr marL="400050" indent="-400050" algn="just">
              <a:buFont typeface="+mj-lt"/>
              <a:buAutoNum type="romanUcPeriod"/>
            </a:pPr>
            <a:endParaRPr lang="fr-CH" dirty="0"/>
          </a:p>
          <a:p>
            <a:pPr marL="400050" indent="-400050" algn="just">
              <a:buFont typeface="+mj-lt"/>
              <a:buAutoNum type="romanUcPeriod"/>
            </a:pPr>
            <a:r>
              <a:rPr lang="fr-CH" dirty="0"/>
              <a:t>D’</a:t>
            </a:r>
            <a:r>
              <a:rPr lang="fr-CH" b="1" dirty="0"/>
              <a:t>Apprentissage</a:t>
            </a:r>
            <a:r>
              <a:rPr lang="fr-CH" dirty="0"/>
              <a:t>, d’</a:t>
            </a:r>
            <a:r>
              <a:rPr lang="fr-CH" b="1" dirty="0" err="1"/>
              <a:t>Auto-discipline</a:t>
            </a:r>
            <a:r>
              <a:rPr lang="fr-CH" dirty="0"/>
              <a:t> et d’</a:t>
            </a:r>
            <a:r>
              <a:rPr lang="fr-CH" b="1" dirty="0"/>
              <a:t>Habitude</a:t>
            </a:r>
            <a:endParaRPr lang="fr-CH" dirty="0"/>
          </a:p>
          <a:p>
            <a:pPr marL="400050" indent="-400050" algn="just">
              <a:buFont typeface="+mj-lt"/>
              <a:buAutoNum type="romanUcPeriod"/>
            </a:pPr>
            <a:endParaRPr lang="fr-CH" dirty="0"/>
          </a:p>
          <a:p>
            <a:pPr marL="400050" indent="-400050" algn="just">
              <a:buFont typeface="+mj-lt"/>
              <a:buAutoNum type="romanUcPeriod"/>
            </a:pPr>
            <a:r>
              <a:rPr lang="fr-CH" dirty="0"/>
              <a:t>D’</a:t>
            </a:r>
            <a:r>
              <a:rPr lang="fr-CH" b="1" dirty="0"/>
              <a:t>Adaptation</a:t>
            </a:r>
            <a:r>
              <a:rPr lang="fr-CH" dirty="0"/>
              <a:t> à un </a:t>
            </a:r>
            <a:r>
              <a:rPr lang="fr-CH" b="1" dirty="0"/>
              <a:t>Comportement, un Système ou une Idée</a:t>
            </a:r>
            <a:endParaRPr lang="fr-CH" dirty="0"/>
          </a:p>
          <a:p>
            <a:pPr marL="400050" indent="-400050" algn="just">
              <a:buFont typeface="+mj-lt"/>
              <a:buAutoNum type="romanUcPeriod"/>
            </a:pPr>
            <a:endParaRPr lang="fr-CH" dirty="0"/>
          </a:p>
          <a:p>
            <a:pPr marL="400050" indent="-400050">
              <a:buFont typeface="+mj-lt"/>
              <a:buAutoNum type="romanUcPeriod"/>
            </a:pPr>
            <a:r>
              <a:rPr lang="fr-CH" dirty="0"/>
              <a:t>D’une </a:t>
            </a:r>
            <a:r>
              <a:rPr lang="fr-CH" b="1" dirty="0"/>
              <a:t>Communauté</a:t>
            </a:r>
            <a:r>
              <a:rPr lang="fr-CH" dirty="0"/>
              <a:t> aux ambitions d’</a:t>
            </a:r>
            <a:r>
              <a:rPr lang="fr-CH" b="1" dirty="0"/>
              <a:t>Amélioration</a:t>
            </a:r>
            <a:r>
              <a:rPr lang="fr-CH" dirty="0"/>
              <a:t> (personnelle) et de </a:t>
            </a:r>
            <a:r>
              <a:rPr lang="fr-CH" b="1" dirty="0"/>
              <a:t>Croissance</a:t>
            </a:r>
          </a:p>
        </p:txBody>
      </p:sp>
    </p:spTree>
    <p:extLst>
      <p:ext uri="{BB962C8B-B14F-4D97-AF65-F5344CB8AC3E}">
        <p14:creationId xmlns:p14="http://schemas.microsoft.com/office/powerpoint/2010/main" val="423426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0-#ppt_h/2"/>
                                          </p:val>
                                        </p:tav>
                                        <p:tav tm="100000">
                                          <p:val>
                                            <p:strVal val="#ppt_y"/>
                                          </p:val>
                                        </p:tav>
                                      </p:tavLst>
                                    </p:anim>
                                  </p:childTnLst>
                                </p:cTn>
                              </p:par>
                              <p:par>
                                <p:cTn id="14" presetID="6"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1000"/>
                                        <p:tgtEl>
                                          <p:spTgt spid="3">
                                            <p:txEl>
                                              <p:pRg st="10" end="10"/>
                                            </p:txEl>
                                          </p:spTgt>
                                        </p:tgtEl>
                                      </p:cBhvr>
                                    </p:animEffect>
                                    <p:anim calcmode="lin" valueType="num">
                                      <p:cBhvr>
                                        <p:cTn id="4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p:txBody>
          <a:bodyPr/>
          <a:lstStyle/>
          <a:p>
            <a:r>
              <a:rPr lang="fr-CH" sz="2800" b="1" u="sng" dirty="0">
                <a:solidFill>
                  <a:srgbClr val="932D1C"/>
                </a:solidFill>
                <a:latin typeface="Romanus" panose="02000500000000000000" pitchFamily="50" charset="0"/>
              </a:rPr>
              <a:t>MISE EN PLACE DES ATELIERS</a:t>
            </a:r>
            <a:endParaRPr lang="fr-CH" sz="2800" dirty="0">
              <a:solidFill>
                <a:srgbClr val="932D1C"/>
              </a:solidFill>
              <a:latin typeface="Romanus" panose="02000500000000000000" pitchFamily="50"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p:txBody>
          <a:bodyPr/>
          <a:lstStyle/>
          <a:p>
            <a:pPr marL="0" indent="0" algn="ctr">
              <a:lnSpc>
                <a:spcPct val="150000"/>
              </a:lnSpc>
            </a:pPr>
            <a:r>
              <a:rPr lang="fr-FR" b="1" dirty="0"/>
              <a:t>…</a:t>
            </a:r>
            <a:endParaRPr lang="fr-FR" dirty="0"/>
          </a:p>
          <a:p>
            <a:pPr marL="0" indent="0" algn="ctr">
              <a:lnSpc>
                <a:spcPct val="150000"/>
              </a:lnSpc>
            </a:pPr>
            <a:endParaRPr lang="fr-FR" i="1" dirty="0"/>
          </a:p>
          <a:p>
            <a:pPr marL="400050" indent="-400050" algn="just">
              <a:buFont typeface="+mj-lt"/>
              <a:buAutoNum type="romanUcPeriod"/>
            </a:pPr>
            <a:r>
              <a:rPr lang="fr-CH" dirty="0"/>
              <a:t>…</a:t>
            </a:r>
          </a:p>
          <a:p>
            <a:pPr marL="400050" indent="-400050" algn="just">
              <a:buFont typeface="+mj-lt"/>
              <a:buAutoNum type="romanUcPeriod"/>
            </a:pPr>
            <a:endParaRPr lang="fr-CH" dirty="0"/>
          </a:p>
          <a:p>
            <a:pPr marL="400050" indent="-400050" algn="just">
              <a:buFont typeface="+mj-lt"/>
              <a:buAutoNum type="romanUcPeriod"/>
            </a:pPr>
            <a:r>
              <a:rPr lang="fr-CH" dirty="0"/>
              <a:t>…</a:t>
            </a:r>
          </a:p>
          <a:p>
            <a:pPr marL="400050" indent="-400050" algn="just">
              <a:buFont typeface="+mj-lt"/>
              <a:buAutoNum type="romanUcPeriod"/>
            </a:pPr>
            <a:endParaRPr lang="fr-CH" b="1" dirty="0"/>
          </a:p>
          <a:p>
            <a:pPr marL="400050" indent="-400050" algn="ctr">
              <a:buFont typeface="+mj-lt"/>
              <a:buAutoNum type="romanUcPeriod"/>
            </a:pPr>
            <a:r>
              <a:rPr lang="fr-CH" dirty="0"/>
              <a:t>... </a:t>
            </a:r>
            <a:endParaRPr lang="fr-FR" dirty="0"/>
          </a:p>
        </p:txBody>
      </p:sp>
    </p:spTree>
    <p:extLst>
      <p:ext uri="{BB962C8B-B14F-4D97-AF65-F5344CB8AC3E}">
        <p14:creationId xmlns:p14="http://schemas.microsoft.com/office/powerpoint/2010/main" val="417513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tatue of a person&#10;&#10;Description automatically generated with medium confidence">
            <a:extLst>
              <a:ext uri="{FF2B5EF4-FFF2-40B4-BE49-F238E27FC236}">
                <a16:creationId xmlns:a16="http://schemas.microsoft.com/office/drawing/2014/main" id="{67C6D0A6-D239-D93A-D53B-AE6A94A214BE}"/>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945758" y="-387424"/>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p:txBody>
          <a:bodyPr/>
          <a:lstStyle/>
          <a:p>
            <a:r>
              <a:rPr lang="fr-CH" sz="2800" b="1" u="sng" dirty="0">
                <a:solidFill>
                  <a:srgbClr val="932D1C"/>
                </a:solidFill>
                <a:latin typeface="Romanus" panose="02000500000000000000" pitchFamily="50" charset="0"/>
              </a:rPr>
              <a:t>CONCLUSION</a:t>
            </a:r>
            <a:endParaRPr lang="fr-CH" dirty="0">
              <a:solidFill>
                <a:srgbClr val="932D1C"/>
              </a:solidFill>
              <a:latin typeface="Romanus" panose="02000500000000000000" pitchFamily="50"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p:txBody>
          <a:bodyPr/>
          <a:lstStyle/>
          <a:p>
            <a:pPr marL="0" indent="0" algn="ctr">
              <a:lnSpc>
                <a:spcPct val="150000"/>
              </a:lnSpc>
            </a:pPr>
            <a:endParaRPr lang="fr-FR" sz="1800" dirty="0"/>
          </a:p>
        </p:txBody>
      </p:sp>
    </p:spTree>
    <p:extLst>
      <p:ext uri="{BB962C8B-B14F-4D97-AF65-F5344CB8AC3E}">
        <p14:creationId xmlns:p14="http://schemas.microsoft.com/office/powerpoint/2010/main" val="166561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326E0C5-C278-482C-8226-F877DC36B7C3}"/>
              </a:ext>
            </a:extLst>
          </p:cNvPr>
          <p:cNvSpPr>
            <a:spLocks noGrp="1" noChangeArrowheads="1"/>
          </p:cNvSpPr>
          <p:nvPr>
            <p:ph type="title"/>
          </p:nvPr>
        </p:nvSpPr>
        <p:spPr>
          <a:xfrm>
            <a:off x="1692275" y="471488"/>
            <a:ext cx="6762750" cy="874712"/>
          </a:xfrm>
        </p:spPr>
        <p:txBody>
          <a:bodyPr/>
          <a:lstStyle/>
          <a:p>
            <a:pPr eaLnBrk="1" hangingPunct="1">
              <a:defRPr/>
            </a:pPr>
            <a:r>
              <a:rPr lang="fr-CH" sz="2800" b="1" dirty="0">
                <a:solidFill>
                  <a:schemeClr val="tx1"/>
                </a:solidFill>
                <a:latin typeface="Albertus MT"/>
              </a:rPr>
              <a:t>Pour des renseignements</a:t>
            </a:r>
            <a:r>
              <a:rPr lang="fr-CH" sz="2800" b="1" dirty="0">
                <a:solidFill>
                  <a:schemeClr val="tx1"/>
                </a:solidFill>
                <a:effectLst>
                  <a:outerShdw blurRad="38100" dist="38100" dir="2700000" algn="tl">
                    <a:srgbClr val="C0C0C0"/>
                  </a:outerShdw>
                </a:effectLst>
                <a:latin typeface="Albertus MT"/>
              </a:rPr>
              <a:t> </a:t>
            </a:r>
            <a:r>
              <a:rPr lang="fr-CH" sz="2800" b="1" dirty="0">
                <a:solidFill>
                  <a:schemeClr val="tx1"/>
                </a:solidFill>
                <a:latin typeface="Albertus MT"/>
              </a:rPr>
              <a:t>complémentaires</a:t>
            </a:r>
            <a:r>
              <a:rPr lang="fr-CH" sz="2800" b="1" dirty="0">
                <a:solidFill>
                  <a:srgbClr val="FF9900"/>
                </a:solidFill>
                <a:latin typeface="Albertus MT"/>
              </a:rPr>
              <a:t> </a:t>
            </a:r>
            <a:endParaRPr lang="fr-FR" sz="2800" b="1" dirty="0">
              <a:solidFill>
                <a:srgbClr val="FF9900"/>
              </a:solidFill>
              <a:latin typeface="Albertus MT"/>
            </a:endParaRPr>
          </a:p>
        </p:txBody>
      </p:sp>
      <p:sp>
        <p:nvSpPr>
          <p:cNvPr id="342019" name="Rectangle 3">
            <a:extLst>
              <a:ext uri="{FF2B5EF4-FFF2-40B4-BE49-F238E27FC236}">
                <a16:creationId xmlns:a16="http://schemas.microsoft.com/office/drawing/2014/main" id="{FEE3FC1E-3563-4FA7-89AA-400C17397A3F}"/>
              </a:ext>
            </a:extLst>
          </p:cNvPr>
          <p:cNvSpPr>
            <a:spLocks noGrp="1" noChangeArrowheads="1"/>
          </p:cNvSpPr>
          <p:nvPr>
            <p:ph type="body" idx="1"/>
          </p:nvPr>
        </p:nvSpPr>
        <p:spPr bwMode="auto">
          <a:xfrm>
            <a:off x="873125" y="1844675"/>
            <a:ext cx="7011988" cy="4206875"/>
          </a:xfrm>
          <a:ln>
            <a:miter lim="800000"/>
            <a:headEnd/>
            <a:tailEnd/>
          </a:ln>
        </p:spPr>
        <p:txBody>
          <a:bodyPr vert="horz" wrap="square" lIns="91440" tIns="45720" rIns="91440" bIns="45720" numCol="1" anchor="t" anchorCtr="0" compatLnSpc="1">
            <a:prstTxWarp prst="textNoShape">
              <a:avLst/>
            </a:prstTxWarp>
          </a:bodyPr>
          <a:lstStyle/>
          <a:p>
            <a:pPr marL="469900" indent="-469900" algn="ctr">
              <a:defRPr/>
            </a:pPr>
            <a:endParaRPr lang="fr-CH" sz="1300" dirty="0">
              <a:effectLst>
                <a:outerShdw blurRad="38100" dist="38100" dir="2700000" algn="tl">
                  <a:srgbClr val="C0C0C0"/>
                </a:outerShdw>
              </a:effectLst>
              <a:latin typeface="Frutiger 55 Roman"/>
            </a:endParaRPr>
          </a:p>
          <a:p>
            <a:pPr marL="469900" indent="-469900" algn="ctr">
              <a:defRPr/>
            </a:pPr>
            <a:r>
              <a:rPr lang="fr-CH" sz="2400" dirty="0">
                <a:effectLst>
                  <a:outerShdw blurRad="38100" dist="38100" dir="2700000" algn="tl">
                    <a:srgbClr val="C0C0C0"/>
                  </a:outerShdw>
                </a:effectLst>
                <a:latin typeface="Albertus MT"/>
              </a:rPr>
              <a:t>PsychoStratégie</a:t>
            </a:r>
            <a:r>
              <a:rPr lang="fr-CH" sz="2400" dirty="0">
                <a:effectLst>
                  <a:outerShdw blurRad="38100" dist="38100" dir="2700000" algn="tl">
                    <a:srgbClr val="C0C0C0"/>
                  </a:outerShdw>
                </a:effectLst>
                <a:latin typeface="Frutiger 55 Roman"/>
              </a:rPr>
              <a:t> SA</a:t>
            </a:r>
          </a:p>
          <a:p>
            <a:pPr marL="469900" indent="-469900" algn="ctr">
              <a:defRPr/>
            </a:pPr>
            <a:r>
              <a:rPr lang="fr-CH" sz="2400" i="1" dirty="0">
                <a:solidFill>
                  <a:srgbClr val="C00000"/>
                </a:solidFill>
                <a:effectLst>
                  <a:outerShdw blurRad="38100" dist="38100" dir="2700000" algn="tl">
                    <a:srgbClr val="C0C0C0"/>
                  </a:outerShdw>
                </a:effectLst>
                <a:latin typeface="Frutiger 55 Roman"/>
              </a:rPr>
              <a:t>Programme Hélios</a:t>
            </a:r>
          </a:p>
          <a:p>
            <a:pPr marL="469900" indent="-469900" algn="ctr">
              <a:defRPr/>
            </a:pPr>
            <a:r>
              <a:rPr lang="fr-CH" sz="2400" dirty="0">
                <a:latin typeface="Frutiger 55 Roman"/>
              </a:rPr>
              <a:t>Ch. de la Fenettaz 9</a:t>
            </a:r>
          </a:p>
          <a:p>
            <a:pPr marL="469900" indent="-469900" algn="ctr">
              <a:defRPr/>
            </a:pPr>
            <a:r>
              <a:rPr lang="fr-CH" sz="2400" dirty="0">
                <a:latin typeface="Frutiger 55 Roman"/>
              </a:rPr>
              <a:t>1722 BOURGUILLON</a:t>
            </a:r>
          </a:p>
          <a:p>
            <a:pPr marL="469900" indent="-469900" algn="ctr">
              <a:defRPr/>
            </a:pPr>
            <a:endParaRPr lang="fr-CH" sz="2400" dirty="0">
              <a:latin typeface="Frutiger 55 Roman"/>
            </a:endParaRPr>
          </a:p>
          <a:p>
            <a:pPr marL="469900" indent="-469900" algn="ctr">
              <a:defRPr/>
            </a:pPr>
            <a:r>
              <a:rPr lang="fr-CH" sz="2400" dirty="0">
                <a:latin typeface="Frutiger 55 Roman"/>
              </a:rPr>
              <a:t>Tél. 079 871 26 54</a:t>
            </a:r>
          </a:p>
          <a:p>
            <a:pPr marL="469900" indent="-469900" algn="ctr">
              <a:defRPr/>
            </a:pPr>
            <a:endParaRPr lang="fr-CH" sz="2400" dirty="0">
              <a:latin typeface="Frutiger 55 Roman"/>
            </a:endParaRPr>
          </a:p>
          <a:p>
            <a:pPr marL="469900" indent="-469900" algn="ctr">
              <a:defRPr/>
            </a:pPr>
            <a:endParaRPr lang="fr-CH" sz="2400" dirty="0">
              <a:latin typeface="Frutiger 55 Roman"/>
            </a:endParaRPr>
          </a:p>
          <a:p>
            <a:pPr marL="469900" indent="-469900" algn="ctr">
              <a:defRPr/>
            </a:pPr>
            <a:r>
              <a:rPr lang="fr-CH" sz="2400" dirty="0">
                <a:latin typeface="Frutiger 55 Roman"/>
              </a:rPr>
              <a:t>E-mail : contact@psychostrategie.ch</a:t>
            </a:r>
          </a:p>
          <a:p>
            <a:pPr marL="469900" indent="-469900" algn="ctr">
              <a:defRPr/>
            </a:pPr>
            <a:r>
              <a:rPr lang="fr-CH" sz="2400" dirty="0">
                <a:latin typeface="Frutiger 55 Roman"/>
              </a:rPr>
              <a:t>Site internet : www.psychostrategie.ch</a:t>
            </a:r>
            <a:endParaRPr lang="fr-FR" sz="2400" dirty="0">
              <a:latin typeface="Frutiger 55 Roman"/>
            </a:endParaRPr>
          </a:p>
        </p:txBody>
      </p:sp>
      <p:sp>
        <p:nvSpPr>
          <p:cNvPr id="52228" name="Rectangle 4">
            <a:extLst>
              <a:ext uri="{FF2B5EF4-FFF2-40B4-BE49-F238E27FC236}">
                <a16:creationId xmlns:a16="http://schemas.microsoft.com/office/drawing/2014/main" id="{4D62B9F3-9EC7-411C-9D4E-22AC417D1862}"/>
              </a:ext>
            </a:extLst>
          </p:cNvPr>
          <p:cNvSpPr>
            <a:spLocks noChangeArrowheads="1"/>
          </p:cNvSpPr>
          <p:nvPr/>
        </p:nvSpPr>
        <p:spPr bwMode="auto">
          <a:xfrm>
            <a:off x="0" y="2986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u="sng">
                <a:solidFill>
                  <a:schemeClr val="tx1"/>
                </a:solidFill>
                <a:latin typeface="LithographLight"/>
                <a:cs typeface="Times New Roman" panose="02020603050405020304" pitchFamily="18" charset="0"/>
              </a:defRPr>
            </a:lvl1pPr>
            <a:lvl2pPr marL="742950" indent="-285750">
              <a:defRPr u="sng">
                <a:solidFill>
                  <a:schemeClr val="tx1"/>
                </a:solidFill>
                <a:latin typeface="LithographLight"/>
                <a:cs typeface="Times New Roman" panose="02020603050405020304" pitchFamily="18" charset="0"/>
              </a:defRPr>
            </a:lvl2pPr>
            <a:lvl3pPr marL="1143000" indent="-228600">
              <a:defRPr u="sng">
                <a:solidFill>
                  <a:schemeClr val="tx1"/>
                </a:solidFill>
                <a:latin typeface="LithographLight"/>
                <a:cs typeface="Times New Roman" panose="02020603050405020304" pitchFamily="18" charset="0"/>
              </a:defRPr>
            </a:lvl3pPr>
            <a:lvl4pPr marL="1600200" indent="-228600">
              <a:defRPr u="sng">
                <a:solidFill>
                  <a:schemeClr val="tx1"/>
                </a:solidFill>
                <a:latin typeface="LithographLight"/>
                <a:cs typeface="Times New Roman" panose="02020603050405020304" pitchFamily="18" charset="0"/>
              </a:defRPr>
            </a:lvl4pPr>
            <a:lvl5pPr marL="2057400" indent="-228600">
              <a:defRPr u="sng">
                <a:solidFill>
                  <a:schemeClr val="tx1"/>
                </a:solidFill>
                <a:latin typeface="LithographLight"/>
                <a:cs typeface="Times New Roman" panose="02020603050405020304" pitchFamily="18" charset="0"/>
              </a:defRPr>
            </a:lvl5pPr>
            <a:lvl6pPr marL="25146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6pPr>
            <a:lvl7pPr marL="29718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7pPr>
            <a:lvl8pPr marL="34290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8pPr>
            <a:lvl9pPr marL="3886200" indent="-228600" eaLnBrk="0" fontAlgn="base" hangingPunct="0">
              <a:spcBef>
                <a:spcPct val="0"/>
              </a:spcBef>
              <a:spcAft>
                <a:spcPct val="0"/>
              </a:spcAft>
              <a:defRPr u="sng">
                <a:solidFill>
                  <a:schemeClr val="tx1"/>
                </a:solidFill>
                <a:latin typeface="LithographLight"/>
                <a:cs typeface="Times New Roman" panose="02020603050405020304" pitchFamily="18" charset="0"/>
              </a:defRPr>
            </a:lvl9pPr>
          </a:lstStyle>
          <a:p>
            <a:endParaRPr lang="fr-CH" altLang="fr-F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FCD4-3A91-5D7E-153B-0F8A7C6BD7D5}"/>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rot="5400000">
            <a:off x="0" y="-1791491"/>
            <a:ext cx="9143999" cy="10440982"/>
          </a:xfrm>
          <a:prstGeom prst="rect">
            <a:avLst/>
          </a:prstGeom>
        </p:spPr>
      </p:pic>
      <p:sp>
        <p:nvSpPr>
          <p:cNvPr id="2" name="Title 1">
            <a:extLst>
              <a:ext uri="{FF2B5EF4-FFF2-40B4-BE49-F238E27FC236}">
                <a16:creationId xmlns:a16="http://schemas.microsoft.com/office/drawing/2014/main" id="{1425D051-DB4E-B720-E088-E18A93767195}"/>
              </a:ext>
            </a:extLst>
          </p:cNvPr>
          <p:cNvSpPr>
            <a:spLocks noGrp="1"/>
          </p:cNvSpPr>
          <p:nvPr>
            <p:ph type="title"/>
          </p:nvPr>
        </p:nvSpPr>
        <p:spPr/>
        <p:txBody>
          <a:bodyPr/>
          <a:lstStyle/>
          <a:p>
            <a:r>
              <a:rPr lang="fr-CH" altLang="fr-FR" sz="1600" dirty="0">
                <a:solidFill>
                  <a:srgbClr val="932D1C"/>
                </a:solidFill>
                <a:latin typeface="Arnold Bocklin MN" panose="02000503000000020004" pitchFamily="2" charset="0"/>
              </a:rPr>
              <a:t>Introduction</a:t>
            </a:r>
            <a:br>
              <a:rPr lang="fr-CH" altLang="fr-FR" sz="2400" b="1" dirty="0">
                <a:solidFill>
                  <a:srgbClr val="932D1C"/>
                </a:solidFill>
                <a:latin typeface="Frutiger 55 Roman" pitchFamily="34" charset="0"/>
              </a:rPr>
            </a:br>
            <a:r>
              <a:rPr lang="fr-CH" altLang="fr-FR" sz="2800" b="1" u="sng" dirty="0">
                <a:solidFill>
                  <a:srgbClr val="932D1C"/>
                </a:solidFill>
                <a:latin typeface="Romanus" panose="02000500000000000000" pitchFamily="50" charset="0"/>
              </a:rPr>
              <a:t>LA LUDIFICATION</a:t>
            </a:r>
            <a:endParaRPr lang="en-US" b="1" u="sng" dirty="0">
              <a:latin typeface="Romanus" panose="02000500000000000000" pitchFamily="50" charset="0"/>
            </a:endParaRPr>
          </a:p>
        </p:txBody>
      </p:sp>
      <p:sp>
        <p:nvSpPr>
          <p:cNvPr id="3" name="Content Placeholder 2">
            <a:extLst>
              <a:ext uri="{FF2B5EF4-FFF2-40B4-BE49-F238E27FC236}">
                <a16:creationId xmlns:a16="http://schemas.microsoft.com/office/drawing/2014/main" id="{A328894C-5BD3-AABF-5BD7-A94895020671}"/>
              </a:ext>
            </a:extLst>
          </p:cNvPr>
          <p:cNvSpPr>
            <a:spLocks noGrp="1"/>
          </p:cNvSpPr>
          <p:nvPr>
            <p:ph idx="1"/>
          </p:nvPr>
        </p:nvSpPr>
        <p:spPr/>
        <p:txBody>
          <a:bodyPr/>
          <a:lstStyle/>
          <a:p>
            <a:pPr algn="just">
              <a:lnSpc>
                <a:spcPct val="150000"/>
              </a:lnSpc>
            </a:pPr>
            <a:endParaRPr lang="fr-CH" dirty="0"/>
          </a:p>
          <a:p>
            <a:pPr algn="just">
              <a:lnSpc>
                <a:spcPct val="150000"/>
              </a:lnSpc>
            </a:pPr>
            <a:r>
              <a:rPr lang="fr-CH" dirty="0"/>
              <a:t>Chatouillant un principe fondamental de l’organisation de la réalité, </a:t>
            </a:r>
            <a:r>
              <a:rPr lang="fr-CH" b="1" dirty="0"/>
              <a:t>la Ludification</a:t>
            </a:r>
            <a:r>
              <a:rPr lang="fr-CH" dirty="0"/>
              <a:t> (</a:t>
            </a:r>
            <a:r>
              <a:rPr lang="fr-FR" i="1" dirty="0"/>
              <a:t>l'utilisation des mécanismes du jeu dans d'autres domaines</a:t>
            </a:r>
            <a:r>
              <a:rPr lang="fr-FR" dirty="0"/>
              <a:t>) joue avec le système de </a:t>
            </a:r>
            <a:r>
              <a:rPr lang="fr-FR" b="1" dirty="0"/>
              <a:t>Récompense</a:t>
            </a:r>
            <a:r>
              <a:rPr lang="fr-FR" dirty="0"/>
              <a:t> intrinsèque à tous les organismes afin de survivre et de se propager (en idées ou personnes) – ou de :…</a:t>
            </a:r>
          </a:p>
          <a:p>
            <a:pPr algn="just">
              <a:lnSpc>
                <a:spcPct val="150000"/>
              </a:lnSpc>
            </a:pPr>
            <a:endParaRPr lang="fr-FR" dirty="0"/>
          </a:p>
          <a:p>
            <a:pPr algn="ctr">
              <a:lnSpc>
                <a:spcPct val="150000"/>
              </a:lnSpc>
            </a:pPr>
            <a:r>
              <a:rPr lang="fr-FR" sz="2000" u="sng" dirty="0">
                <a:solidFill>
                  <a:srgbClr val="C13B25"/>
                </a:solidFill>
                <a:latin typeface="Arnold Boecklin" panose="04027200000000000000" pitchFamily="82" charset="0"/>
              </a:rPr>
              <a:t>« </a:t>
            </a:r>
            <a:r>
              <a:rPr lang="fr-FR" sz="2000" b="1" u="sng" dirty="0">
                <a:solidFill>
                  <a:srgbClr val="C13B25"/>
                </a:solidFill>
                <a:latin typeface="Arnold Boecklin" panose="04027200000000000000" pitchFamily="82" charset="0"/>
              </a:rPr>
              <a:t>Mener une vie Riche </a:t>
            </a:r>
            <a:r>
              <a:rPr lang="fr-FR" sz="2000" u="sng" dirty="0">
                <a:solidFill>
                  <a:srgbClr val="C13B25"/>
                </a:solidFill>
                <a:latin typeface="Arnold Boecklin" panose="04027200000000000000" pitchFamily="82" charset="0"/>
              </a:rPr>
              <a:t>».</a:t>
            </a:r>
            <a:endParaRPr lang="en-US" sz="2000" u="sng" dirty="0">
              <a:solidFill>
                <a:srgbClr val="C13B25"/>
              </a:solidFill>
              <a:latin typeface="Arnold Boecklin" panose="04027200000000000000" pitchFamily="82" charset="0"/>
            </a:endParaRPr>
          </a:p>
        </p:txBody>
      </p:sp>
    </p:spTree>
    <p:extLst>
      <p:ext uri="{BB962C8B-B14F-4D97-AF65-F5344CB8AC3E}">
        <p14:creationId xmlns:p14="http://schemas.microsoft.com/office/powerpoint/2010/main" val="28109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6" presetClass="entr" presetSubtype="3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3EDE6D-FAB1-5215-374F-D15C0A88EC47}"/>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rot="10800000" flipH="1" flipV="1">
            <a:off x="0" y="-1791491"/>
            <a:ext cx="9143999" cy="10440982"/>
          </a:xfrm>
          <a:prstGeom prst="rect">
            <a:avLst/>
          </a:prstGeom>
        </p:spPr>
      </p:pic>
      <p:sp>
        <p:nvSpPr>
          <p:cNvPr id="2" name="Title 1">
            <a:extLst>
              <a:ext uri="{FF2B5EF4-FFF2-40B4-BE49-F238E27FC236}">
                <a16:creationId xmlns:a16="http://schemas.microsoft.com/office/drawing/2014/main" id="{1425D051-DB4E-B720-E088-E18A93767195}"/>
              </a:ext>
            </a:extLst>
          </p:cNvPr>
          <p:cNvSpPr>
            <a:spLocks noGrp="1"/>
          </p:cNvSpPr>
          <p:nvPr>
            <p:ph type="title"/>
          </p:nvPr>
        </p:nvSpPr>
        <p:spPr/>
        <p:txBody>
          <a:bodyPr/>
          <a:lstStyle/>
          <a:p>
            <a:r>
              <a:rPr lang="fr-CH" altLang="fr-FR" sz="1600" dirty="0">
                <a:solidFill>
                  <a:srgbClr val="932D1C"/>
                </a:solidFill>
                <a:latin typeface="Arnold Boecklin" panose="04027200000000000000" pitchFamily="82" charset="0"/>
              </a:rPr>
              <a:t>Introduction</a:t>
            </a:r>
            <a:br>
              <a:rPr lang="fr-CH" altLang="fr-FR" sz="2400" b="1" dirty="0">
                <a:solidFill>
                  <a:srgbClr val="932D1C"/>
                </a:solidFill>
                <a:latin typeface="Frutiger 55 Roman" pitchFamily="34" charset="0"/>
              </a:rPr>
            </a:br>
            <a:r>
              <a:rPr lang="fr-CH" altLang="fr-FR" sz="2800" b="1" u="sng" dirty="0">
                <a:solidFill>
                  <a:srgbClr val="932D1C"/>
                </a:solidFill>
                <a:latin typeface="Romanus" panose="02000500000000000000" pitchFamily="50" charset="0"/>
              </a:rPr>
              <a:t>LA LUDIFICATION</a:t>
            </a:r>
            <a:endParaRPr lang="en-US" b="1" u="sng" dirty="0">
              <a:latin typeface="Romanus" panose="02000500000000000000" pitchFamily="50" charset="0"/>
            </a:endParaRPr>
          </a:p>
        </p:txBody>
      </p:sp>
      <p:sp>
        <p:nvSpPr>
          <p:cNvPr id="3" name="Content Placeholder 2">
            <a:extLst>
              <a:ext uri="{FF2B5EF4-FFF2-40B4-BE49-F238E27FC236}">
                <a16:creationId xmlns:a16="http://schemas.microsoft.com/office/drawing/2014/main" id="{A328894C-5BD3-AABF-5BD7-A94895020671}"/>
              </a:ext>
            </a:extLst>
          </p:cNvPr>
          <p:cNvSpPr>
            <a:spLocks noGrp="1"/>
          </p:cNvSpPr>
          <p:nvPr>
            <p:ph idx="1"/>
          </p:nvPr>
        </p:nvSpPr>
        <p:spPr/>
        <p:txBody>
          <a:bodyPr/>
          <a:lstStyle/>
          <a:p>
            <a:pPr algn="just"/>
            <a:r>
              <a:rPr lang="fr-FR" b="1" dirty="0"/>
              <a:t>Elle comprend et lie le système de Récompense cérébral/personnel à:</a:t>
            </a:r>
          </a:p>
          <a:p>
            <a:pPr algn="just"/>
            <a:endParaRPr lang="fr-FR" b="1" dirty="0"/>
          </a:p>
          <a:p>
            <a:pPr marL="400050" indent="-400050" algn="just">
              <a:lnSpc>
                <a:spcPct val="150000"/>
              </a:lnSpc>
              <a:buFont typeface="+mj-lt"/>
              <a:buAutoNum type="romanUcPeriod"/>
            </a:pPr>
            <a:r>
              <a:rPr lang="fr-FR" dirty="0"/>
              <a:t> Un </a:t>
            </a:r>
            <a:r>
              <a:rPr lang="fr-FR" b="1" dirty="0"/>
              <a:t>Comportement </a:t>
            </a:r>
            <a:r>
              <a:rPr lang="fr-FR" dirty="0"/>
              <a:t>(</a:t>
            </a:r>
            <a:r>
              <a:rPr lang="fr-FR" i="1" dirty="0"/>
              <a:t>Ex: l’autodiscipline</a:t>
            </a:r>
            <a:r>
              <a:rPr lang="fr-FR" dirty="0"/>
              <a:t>), </a:t>
            </a:r>
          </a:p>
          <a:p>
            <a:pPr marL="400050" indent="-400050" algn="just">
              <a:lnSpc>
                <a:spcPct val="150000"/>
              </a:lnSpc>
              <a:buFont typeface="+mj-lt"/>
              <a:buAutoNum type="romanUcPeriod"/>
            </a:pPr>
            <a:r>
              <a:rPr lang="fr-FR" dirty="0"/>
              <a:t> Un </a:t>
            </a:r>
            <a:r>
              <a:rPr lang="fr-FR" b="1" dirty="0"/>
              <a:t>Système </a:t>
            </a:r>
            <a:r>
              <a:rPr lang="fr-FR" dirty="0"/>
              <a:t>(</a:t>
            </a:r>
            <a:r>
              <a:rPr lang="fr-FR" i="1" dirty="0"/>
              <a:t>Ex: une entreprise</a:t>
            </a:r>
            <a:r>
              <a:rPr lang="fr-FR" dirty="0"/>
              <a:t>),</a:t>
            </a:r>
          </a:p>
          <a:p>
            <a:pPr marL="400050" indent="-400050" algn="just">
              <a:lnSpc>
                <a:spcPct val="150000"/>
              </a:lnSpc>
              <a:buFont typeface="+mj-lt"/>
              <a:buAutoNum type="romanUcPeriod"/>
            </a:pPr>
            <a:r>
              <a:rPr lang="fr-FR" dirty="0"/>
              <a:t> Une </a:t>
            </a:r>
            <a:r>
              <a:rPr lang="fr-FR" b="1" dirty="0"/>
              <a:t>Idée </a:t>
            </a:r>
            <a:r>
              <a:rPr lang="fr-FR" dirty="0"/>
              <a:t>(</a:t>
            </a:r>
            <a:r>
              <a:rPr lang="fr-FR" i="1" dirty="0"/>
              <a:t>Ex: la croissance</a:t>
            </a:r>
            <a:r>
              <a:rPr lang="fr-FR" dirty="0"/>
              <a:t>),</a:t>
            </a:r>
          </a:p>
          <a:p>
            <a:pPr algn="just">
              <a:lnSpc>
                <a:spcPct val="150000"/>
              </a:lnSpc>
              <a:buFont typeface="Wingdings" panose="05000000000000000000" pitchFamily="2" charset="2"/>
              <a:buChar char="Ø"/>
            </a:pPr>
            <a:r>
              <a:rPr lang="fr-FR" dirty="0"/>
              <a:t>Ou n’importe quoi d’autre (</a:t>
            </a:r>
            <a:r>
              <a:rPr lang="fr-FR" i="1" dirty="0"/>
              <a:t>Ex: un besoin, une personne, une peur, etc…</a:t>
            </a:r>
            <a:r>
              <a:rPr lang="fr-FR" dirty="0"/>
              <a:t>) </a:t>
            </a:r>
          </a:p>
          <a:p>
            <a:pPr marL="0" indent="0" algn="just">
              <a:lnSpc>
                <a:spcPct val="150000"/>
              </a:lnSpc>
            </a:pPr>
            <a:endParaRPr lang="fr-FR" dirty="0"/>
          </a:p>
          <a:p>
            <a:pPr marL="0" indent="0" algn="just"/>
            <a:br>
              <a:rPr lang="fr-FR" dirty="0"/>
            </a:br>
            <a:r>
              <a:rPr lang="fr-FR" dirty="0"/>
              <a:t>Libérant cérébralement de la </a:t>
            </a:r>
            <a:r>
              <a:rPr lang="fr-FR" b="1" dirty="0"/>
              <a:t>Dopamine</a:t>
            </a:r>
            <a:r>
              <a:rPr lang="fr-FR" dirty="0"/>
              <a:t> - principal neurotransmetteur </a:t>
            </a:r>
            <a:r>
              <a:rPr lang="fr-FR" b="1" dirty="0"/>
              <a:t>associé au plaisir</a:t>
            </a:r>
            <a:r>
              <a:rPr lang="fr-FR" dirty="0"/>
              <a:t> et donc à l’accomplissement…</a:t>
            </a:r>
          </a:p>
          <a:p>
            <a:pPr marL="0" indent="0" algn="just"/>
            <a:endParaRPr lang="fr-FR" dirty="0"/>
          </a:p>
          <a:p>
            <a:pPr marL="285750" indent="-285750" algn="just">
              <a:lnSpc>
                <a:spcPct val="150000"/>
              </a:lnSpc>
              <a:buFont typeface="Wingdings" panose="05000000000000000000" pitchFamily="2" charset="2"/>
              <a:buChar char="Ø"/>
            </a:pPr>
            <a:r>
              <a:rPr lang="fr-FR" b="1" dirty="0"/>
              <a:t>Favorisant l’Apprentissage</a:t>
            </a:r>
            <a:r>
              <a:rPr lang="fr-FR" dirty="0"/>
              <a:t> de la chose </a:t>
            </a:r>
            <a:r>
              <a:rPr lang="fr-FR" dirty="0" err="1"/>
              <a:t>Ludifiée</a:t>
            </a:r>
            <a:r>
              <a:rPr lang="fr-FR" dirty="0"/>
              <a:t> (</a:t>
            </a:r>
            <a:r>
              <a:rPr lang="fr-FR" i="1" dirty="0"/>
              <a:t>cause de la dopamine</a:t>
            </a:r>
            <a:r>
              <a:rPr lang="fr-FR" dirty="0"/>
              <a:t>),</a:t>
            </a:r>
            <a:endParaRPr lang="fr-FR" b="1" dirty="0"/>
          </a:p>
          <a:p>
            <a:pPr marL="285750" indent="-285750" algn="just">
              <a:lnSpc>
                <a:spcPct val="150000"/>
              </a:lnSpc>
              <a:buFont typeface="Wingdings" panose="05000000000000000000" pitchFamily="2" charset="2"/>
              <a:buChar char="Ø"/>
            </a:pPr>
            <a:r>
              <a:rPr lang="fr-FR" b="1" dirty="0"/>
              <a:t>Favorisant la Recherche/Répétition </a:t>
            </a:r>
            <a:r>
              <a:rPr lang="fr-FR" dirty="0"/>
              <a:t>de la chose </a:t>
            </a:r>
            <a:r>
              <a:rPr lang="fr-FR" dirty="0" err="1"/>
              <a:t>Ludifiée</a:t>
            </a:r>
            <a:r>
              <a:rPr lang="fr-FR" dirty="0"/>
              <a:t>.</a:t>
            </a:r>
            <a:endParaRPr lang="en-US" dirty="0"/>
          </a:p>
        </p:txBody>
      </p:sp>
    </p:spTree>
    <p:extLst>
      <p:ext uri="{BB962C8B-B14F-4D97-AF65-F5344CB8AC3E}">
        <p14:creationId xmlns:p14="http://schemas.microsoft.com/office/powerpoint/2010/main" val="24590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6" presetClass="entr" presetSubtype="3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out)">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wipe(up)">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wipe(down)">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79B16-71B8-EA0B-B971-938DEE65960D}"/>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flipH="1">
            <a:off x="0" y="-1791491"/>
            <a:ext cx="9143999" cy="10440982"/>
          </a:xfrm>
          <a:prstGeom prst="rect">
            <a:avLst/>
          </a:prstGeom>
        </p:spPr>
      </p:pic>
      <p:sp>
        <p:nvSpPr>
          <p:cNvPr id="2" name="Title 1">
            <a:extLst>
              <a:ext uri="{FF2B5EF4-FFF2-40B4-BE49-F238E27FC236}">
                <a16:creationId xmlns:a16="http://schemas.microsoft.com/office/drawing/2014/main" id="{1425D051-DB4E-B720-E088-E18A93767195}"/>
              </a:ext>
            </a:extLst>
          </p:cNvPr>
          <p:cNvSpPr>
            <a:spLocks noGrp="1"/>
          </p:cNvSpPr>
          <p:nvPr>
            <p:ph type="title"/>
          </p:nvPr>
        </p:nvSpPr>
        <p:spPr/>
        <p:txBody>
          <a:bodyPr/>
          <a:lstStyle/>
          <a:p>
            <a:r>
              <a:rPr lang="fr-CH" altLang="fr-FR" sz="1600" dirty="0">
                <a:solidFill>
                  <a:srgbClr val="932D1C"/>
                </a:solidFill>
                <a:latin typeface="Arnold Boecklin" panose="04027200000000000000" pitchFamily="82" charset="0"/>
              </a:rPr>
              <a:t>Introduction</a:t>
            </a:r>
            <a:r>
              <a:rPr lang="fr-CH" altLang="fr-FR" sz="2000" dirty="0">
                <a:solidFill>
                  <a:srgbClr val="932D1C"/>
                </a:solidFill>
                <a:latin typeface="Arnold Boecklin" panose="04027200000000000000" pitchFamily="82" charset="0"/>
              </a:rPr>
              <a:t> </a:t>
            </a:r>
            <a:br>
              <a:rPr lang="fr-CH" altLang="fr-FR" sz="2400" b="1" dirty="0">
                <a:solidFill>
                  <a:srgbClr val="932D1C"/>
                </a:solidFill>
                <a:latin typeface="Frutiger 55 Roman" pitchFamily="34" charset="0"/>
              </a:rPr>
            </a:br>
            <a:r>
              <a:rPr lang="fr-CH" altLang="fr-FR" sz="2800" b="1" u="sng" dirty="0">
                <a:solidFill>
                  <a:srgbClr val="932D1C"/>
                </a:solidFill>
                <a:latin typeface="Romanus" panose="02000500000000000000" pitchFamily="50" charset="0"/>
              </a:rPr>
              <a:t>L’IMAGINATION</a:t>
            </a:r>
            <a:endParaRPr lang="en-US" sz="2800" b="1" u="sng" dirty="0">
              <a:latin typeface="Romanus" panose="02000500000000000000" pitchFamily="50" charset="0"/>
            </a:endParaRPr>
          </a:p>
        </p:txBody>
      </p:sp>
      <p:sp>
        <p:nvSpPr>
          <p:cNvPr id="3" name="Content Placeholder 2">
            <a:extLst>
              <a:ext uri="{FF2B5EF4-FFF2-40B4-BE49-F238E27FC236}">
                <a16:creationId xmlns:a16="http://schemas.microsoft.com/office/drawing/2014/main" id="{A328894C-5BD3-AABF-5BD7-A94895020671}"/>
              </a:ext>
            </a:extLst>
          </p:cNvPr>
          <p:cNvSpPr>
            <a:spLocks noGrp="1"/>
          </p:cNvSpPr>
          <p:nvPr>
            <p:ph idx="1"/>
          </p:nvPr>
        </p:nvSpPr>
        <p:spPr/>
        <p:txBody>
          <a:bodyPr/>
          <a:lstStyle/>
          <a:p>
            <a:pPr algn="just">
              <a:lnSpc>
                <a:spcPct val="150000"/>
              </a:lnSpc>
            </a:pPr>
            <a:endParaRPr lang="fr-CH" dirty="0"/>
          </a:p>
          <a:p>
            <a:pPr algn="just">
              <a:lnSpc>
                <a:spcPct val="150000"/>
              </a:lnSpc>
            </a:pPr>
            <a:r>
              <a:rPr lang="fr-CH" dirty="0"/>
              <a:t>Libérant des contraintes issues des principes fondamentaux de la réalité, </a:t>
            </a:r>
            <a:r>
              <a:rPr lang="fr-CH" b="1" dirty="0"/>
              <a:t>l’Imagination</a:t>
            </a:r>
            <a:r>
              <a:rPr lang="fr-CH" dirty="0"/>
              <a:t> au contraire </a:t>
            </a:r>
            <a:r>
              <a:rPr lang="fr-CH" b="1" dirty="0"/>
              <a:t>s’inspire</a:t>
            </a:r>
            <a:r>
              <a:rPr lang="fr-CH" dirty="0"/>
              <a:t> </a:t>
            </a:r>
            <a:r>
              <a:rPr lang="fr-CH" b="1" dirty="0"/>
              <a:t>des Opportunités les plus Permissives</a:t>
            </a:r>
            <a:r>
              <a:rPr lang="fr-CH" dirty="0"/>
              <a:t>, afin de se révéler et s’exprimer – ou de :…</a:t>
            </a:r>
          </a:p>
          <a:p>
            <a:pPr algn="just">
              <a:lnSpc>
                <a:spcPct val="150000"/>
              </a:lnSpc>
            </a:pPr>
            <a:endParaRPr lang="fr-CH" dirty="0"/>
          </a:p>
          <a:p>
            <a:pPr algn="ctr">
              <a:lnSpc>
                <a:spcPct val="150000"/>
              </a:lnSpc>
            </a:pPr>
            <a:r>
              <a:rPr lang="fr-CH" sz="2000" u="sng" dirty="0">
                <a:solidFill>
                  <a:srgbClr val="C13B25"/>
                </a:solidFill>
                <a:latin typeface="Arnold Boecklin" panose="04027200000000000000" pitchFamily="82" charset="0"/>
              </a:rPr>
              <a:t>« </a:t>
            </a:r>
            <a:r>
              <a:rPr lang="fr-CH" sz="2000" b="1" u="sng" dirty="0">
                <a:solidFill>
                  <a:srgbClr val="C13B25"/>
                </a:solidFill>
                <a:latin typeface="Arnold Boecklin" panose="04027200000000000000" pitchFamily="82" charset="0"/>
              </a:rPr>
              <a:t>Mener une vie Libre </a:t>
            </a:r>
            <a:r>
              <a:rPr lang="fr-CH" sz="2000" u="sng" dirty="0">
                <a:solidFill>
                  <a:srgbClr val="C13B25"/>
                </a:solidFill>
                <a:latin typeface="Arnold Boecklin" panose="04027200000000000000" pitchFamily="82" charset="0"/>
              </a:rPr>
              <a:t>»</a:t>
            </a:r>
            <a:endParaRPr lang="fr-FR" sz="2000" u="sng" dirty="0">
              <a:solidFill>
                <a:srgbClr val="C13B25"/>
              </a:solidFill>
              <a:latin typeface="Arnold Boecklin" panose="04027200000000000000" pitchFamily="82" charset="0"/>
            </a:endParaRPr>
          </a:p>
        </p:txBody>
      </p:sp>
    </p:spTree>
    <p:extLst>
      <p:ext uri="{BB962C8B-B14F-4D97-AF65-F5344CB8AC3E}">
        <p14:creationId xmlns:p14="http://schemas.microsoft.com/office/powerpoint/2010/main" val="162664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6" presetClass="entr" presetSubtype="3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out)">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1B6094-3429-963B-DA87-C2801C0888B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rot="16200000" flipH="1">
            <a:off x="0" y="-1791491"/>
            <a:ext cx="9143999" cy="10440982"/>
          </a:xfrm>
          <a:prstGeom prst="rect">
            <a:avLst/>
          </a:prstGeom>
        </p:spPr>
      </p:pic>
      <p:sp>
        <p:nvSpPr>
          <p:cNvPr id="2" name="Title 1">
            <a:extLst>
              <a:ext uri="{FF2B5EF4-FFF2-40B4-BE49-F238E27FC236}">
                <a16:creationId xmlns:a16="http://schemas.microsoft.com/office/drawing/2014/main" id="{1425D051-DB4E-B720-E088-E18A93767195}"/>
              </a:ext>
            </a:extLst>
          </p:cNvPr>
          <p:cNvSpPr>
            <a:spLocks noGrp="1"/>
          </p:cNvSpPr>
          <p:nvPr>
            <p:ph type="title"/>
          </p:nvPr>
        </p:nvSpPr>
        <p:spPr/>
        <p:txBody>
          <a:bodyPr/>
          <a:lstStyle/>
          <a:p>
            <a:r>
              <a:rPr lang="fr-CH" altLang="fr-FR" sz="1600" dirty="0">
                <a:solidFill>
                  <a:srgbClr val="932D1C"/>
                </a:solidFill>
                <a:latin typeface="Arnold Boecklin" panose="04027200000000000000" pitchFamily="82" charset="0"/>
              </a:rPr>
              <a:t>Introduction</a:t>
            </a:r>
            <a:r>
              <a:rPr lang="fr-CH" altLang="fr-FR" sz="1600" dirty="0">
                <a:solidFill>
                  <a:srgbClr val="932D1C"/>
                </a:solidFill>
                <a:latin typeface="Arnold Bocklin MN" panose="02000503000000020004" pitchFamily="2" charset="0"/>
              </a:rPr>
              <a:t> </a:t>
            </a:r>
            <a:br>
              <a:rPr lang="fr-CH" altLang="fr-FR" sz="2400" b="1" dirty="0">
                <a:solidFill>
                  <a:srgbClr val="932D1C"/>
                </a:solidFill>
                <a:latin typeface="Frutiger 55 Roman" pitchFamily="34" charset="0"/>
              </a:rPr>
            </a:br>
            <a:r>
              <a:rPr lang="fr-CH" altLang="fr-FR" sz="2800" b="1" u="sng" dirty="0">
                <a:solidFill>
                  <a:srgbClr val="932D1C"/>
                </a:solidFill>
                <a:latin typeface="Romanus" panose="02000500000000000000" pitchFamily="50" charset="0"/>
              </a:rPr>
              <a:t>L’IMAGINATION</a:t>
            </a:r>
            <a:endParaRPr lang="en-US" b="1" u="sng" dirty="0">
              <a:latin typeface="Romanus" panose="02000500000000000000" pitchFamily="50" charset="0"/>
            </a:endParaRPr>
          </a:p>
        </p:txBody>
      </p:sp>
      <p:sp>
        <p:nvSpPr>
          <p:cNvPr id="3" name="Content Placeholder 2">
            <a:extLst>
              <a:ext uri="{FF2B5EF4-FFF2-40B4-BE49-F238E27FC236}">
                <a16:creationId xmlns:a16="http://schemas.microsoft.com/office/drawing/2014/main" id="{A328894C-5BD3-AABF-5BD7-A94895020671}"/>
              </a:ext>
            </a:extLst>
          </p:cNvPr>
          <p:cNvSpPr>
            <a:spLocks noGrp="1"/>
          </p:cNvSpPr>
          <p:nvPr>
            <p:ph idx="1"/>
          </p:nvPr>
        </p:nvSpPr>
        <p:spPr/>
        <p:txBody>
          <a:bodyPr/>
          <a:lstStyle/>
          <a:p>
            <a:pPr algn="just"/>
            <a:r>
              <a:rPr lang="fr-FR" b="1" dirty="0"/>
              <a:t>Ces mondes fictifs inspirent les participants à s’y révéler </a:t>
            </a:r>
            <a:r>
              <a:rPr lang="fr-FR" dirty="0"/>
              <a:t>au plus profond et réel d’eux-mêmes </a:t>
            </a:r>
            <a:r>
              <a:rPr lang="fr-FR" b="1" dirty="0"/>
              <a:t>Car ils peuvent y</a:t>
            </a:r>
            <a:r>
              <a:rPr lang="fr-FR" dirty="0"/>
              <a:t>:</a:t>
            </a:r>
          </a:p>
          <a:p>
            <a:pPr algn="just"/>
            <a:endParaRPr lang="fr-FR" dirty="0"/>
          </a:p>
          <a:p>
            <a:pPr marL="400050" indent="-400050" algn="just">
              <a:lnSpc>
                <a:spcPct val="150000"/>
              </a:lnSpc>
              <a:buFont typeface="+mj-lt"/>
              <a:buAutoNum type="romanUcPeriod"/>
            </a:pPr>
            <a:r>
              <a:rPr lang="fr-FR" b="1" dirty="0"/>
              <a:t> Agir à travers différents Rôles</a:t>
            </a:r>
            <a:r>
              <a:rPr lang="fr-FR" dirty="0"/>
              <a:t>, statuts, besoins, etc.</a:t>
            </a:r>
          </a:p>
          <a:p>
            <a:pPr marL="400050" indent="-400050" algn="just">
              <a:lnSpc>
                <a:spcPct val="150000"/>
              </a:lnSpc>
              <a:buFont typeface="+mj-lt"/>
              <a:buAutoNum type="romanUcPeriod"/>
            </a:pPr>
            <a:r>
              <a:rPr lang="fr-FR" b="1" dirty="0"/>
              <a:t> Exprimer, tester et explorer leurs idées sans Contraintes</a:t>
            </a:r>
            <a:r>
              <a:rPr lang="fr-FR" dirty="0"/>
              <a:t> réelles,</a:t>
            </a:r>
            <a:endParaRPr lang="fr-FR" b="1" dirty="0"/>
          </a:p>
          <a:p>
            <a:pPr marL="400050" indent="-400050" algn="just">
              <a:lnSpc>
                <a:spcPct val="150000"/>
              </a:lnSpc>
              <a:buFont typeface="+mj-lt"/>
              <a:buAutoNum type="romanUcPeriod"/>
            </a:pPr>
            <a:r>
              <a:rPr lang="fr-FR" b="1" dirty="0"/>
              <a:t> Apprendre des Conséquences </a:t>
            </a:r>
            <a:r>
              <a:rPr lang="fr-FR" dirty="0"/>
              <a:t>fictives en résultant,</a:t>
            </a:r>
          </a:p>
          <a:p>
            <a:pPr algn="just">
              <a:lnSpc>
                <a:spcPct val="150000"/>
              </a:lnSpc>
              <a:buFont typeface="Wingdings" panose="05000000000000000000" pitchFamily="2" charset="2"/>
              <a:buChar char="Ø"/>
            </a:pPr>
            <a:endParaRPr lang="fr-FR" dirty="0"/>
          </a:p>
          <a:p>
            <a:pPr algn="just">
              <a:lnSpc>
                <a:spcPct val="150000"/>
              </a:lnSpc>
              <a:buFont typeface="Wingdings" panose="05000000000000000000" pitchFamily="2" charset="2"/>
              <a:buChar char="Ø"/>
            </a:pPr>
            <a:endParaRPr lang="fr-FR" dirty="0"/>
          </a:p>
          <a:p>
            <a:pPr marL="0" indent="0" algn="just"/>
            <a:r>
              <a:rPr lang="fr-FR" b="1" dirty="0"/>
              <a:t>Permettant</a:t>
            </a:r>
            <a:r>
              <a:rPr lang="fr-FR" dirty="0"/>
              <a:t> à eux-mêmes ou à quiconque les observant </a:t>
            </a:r>
            <a:r>
              <a:rPr lang="fr-FR" b="1" dirty="0"/>
              <a:t>de mieux réaliser et révéler leur personne</a:t>
            </a:r>
            <a:r>
              <a:rPr lang="fr-FR" dirty="0"/>
              <a:t> en ses désirs, buts et/ou capacités profond(e)s car:</a:t>
            </a:r>
          </a:p>
          <a:p>
            <a:pPr marL="0" indent="0" algn="just"/>
            <a:r>
              <a:rPr lang="fr-FR" dirty="0"/>
              <a:t> </a:t>
            </a:r>
          </a:p>
          <a:p>
            <a:pPr marL="285750" indent="-285750" algn="just">
              <a:lnSpc>
                <a:spcPct val="150000"/>
              </a:lnSpc>
              <a:buFont typeface="Wingdings" panose="05000000000000000000" pitchFamily="2" charset="2"/>
              <a:buChar char="Ø"/>
            </a:pPr>
            <a:r>
              <a:rPr lang="fr-FR" b="1" dirty="0"/>
              <a:t>Se Défaussant de ses Masques Conscients</a:t>
            </a:r>
            <a:r>
              <a:rPr lang="fr-FR" dirty="0"/>
              <a:t> (</a:t>
            </a:r>
            <a:r>
              <a:rPr lang="fr-FR" i="1" dirty="0"/>
              <a:t>rôles, statuts, etc.</a:t>
            </a:r>
            <a:r>
              <a:rPr lang="fr-FR" dirty="0"/>
              <a:t>),</a:t>
            </a:r>
          </a:p>
          <a:p>
            <a:pPr marL="285750" indent="-285750" algn="just">
              <a:buFont typeface="Wingdings" panose="05000000000000000000" pitchFamily="2" charset="2"/>
              <a:buChar char="Ø"/>
            </a:pPr>
            <a:r>
              <a:rPr lang="fr-FR" b="1" dirty="0"/>
              <a:t>Se Libérant de ses Chaînes Inconscientes </a:t>
            </a:r>
            <a:r>
              <a:rPr lang="fr-FR" dirty="0"/>
              <a:t>(</a:t>
            </a:r>
            <a:r>
              <a:rPr lang="fr-FR" i="1" dirty="0"/>
              <a:t>morales, peurs, etc.</a:t>
            </a:r>
            <a:r>
              <a:rPr lang="fr-FR" dirty="0"/>
              <a:t>).</a:t>
            </a:r>
            <a:endParaRPr lang="en-US" dirty="0"/>
          </a:p>
        </p:txBody>
      </p:sp>
    </p:spTree>
    <p:extLst>
      <p:ext uri="{BB962C8B-B14F-4D97-AF65-F5344CB8AC3E}">
        <p14:creationId xmlns:p14="http://schemas.microsoft.com/office/powerpoint/2010/main" val="338667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6" presetClass="entr" presetSubtype="3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out)">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up)">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wipe(down)">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4D2516A2-4A81-15EF-C7D2-4DBA73BC6A2C}"/>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flipV="1">
            <a:off x="-1955" y="0"/>
            <a:ext cx="4573955" cy="6858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E3469DB7-9F62-6B4A-64BF-45319FF5679D}"/>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flipH="1" flipV="1">
            <a:off x="4572000" y="0"/>
            <a:ext cx="4573955" cy="6858000"/>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457200" y="274638"/>
            <a:ext cx="8229600" cy="1143000"/>
          </a:xfrm>
        </p:spPr>
        <p:txBody>
          <a:bodyPr/>
          <a:lstStyle/>
          <a:p>
            <a:r>
              <a:rPr lang="fr-CH" altLang="fr-FR" sz="2800" b="1" u="sng" dirty="0">
                <a:solidFill>
                  <a:srgbClr val="932D1C"/>
                </a:solidFill>
                <a:latin typeface="Romanus" panose="02000500000000000000" pitchFamily="50" charset="0"/>
              </a:rPr>
              <a:t>OUTILS ACTUELS</a:t>
            </a:r>
            <a:br>
              <a:rPr lang="fr-CH" altLang="fr-FR" sz="2800" b="1" u="sng" dirty="0">
                <a:solidFill>
                  <a:srgbClr val="932D1C"/>
                </a:solidFill>
                <a:latin typeface="Frutiger 55 Roman" pitchFamily="34" charset="0"/>
              </a:rPr>
            </a:br>
            <a:r>
              <a:rPr lang="fr-FR" altLang="fr-FR" sz="1600" dirty="0">
                <a:solidFill>
                  <a:srgbClr val="C13B25"/>
                </a:solidFill>
                <a:latin typeface="Arnold Boecklin" panose="04027200000000000000" pitchFamily="82" charset="0"/>
              </a:rPr>
              <a:t>d’Analyse de Profil et de Formation d’équipe</a:t>
            </a:r>
            <a:endParaRPr lang="fr-CH" dirty="0">
              <a:solidFill>
                <a:srgbClr val="C13B25"/>
              </a:solidFill>
              <a:latin typeface="Arnold Boecklin" panose="04027200000000000000" pitchFamily="82" charset="0"/>
            </a:endParaRPr>
          </a:p>
        </p:txBody>
      </p:sp>
      <p:sp>
        <p:nvSpPr>
          <p:cNvPr id="4" name="Text Placeholder 3">
            <a:extLst>
              <a:ext uri="{FF2B5EF4-FFF2-40B4-BE49-F238E27FC236}">
                <a16:creationId xmlns:a16="http://schemas.microsoft.com/office/drawing/2014/main" id="{A670ABC9-7F27-1B56-E2A0-F3D9CE7AC55D}"/>
              </a:ext>
            </a:extLst>
          </p:cNvPr>
          <p:cNvSpPr>
            <a:spLocks noGrp="1"/>
          </p:cNvSpPr>
          <p:nvPr>
            <p:ph type="body" idx="1"/>
          </p:nvPr>
        </p:nvSpPr>
        <p:spPr>
          <a:xfrm>
            <a:off x="558033" y="1455366"/>
            <a:ext cx="4040188" cy="639762"/>
          </a:xfrm>
        </p:spPr>
        <p:txBody>
          <a:bodyPr/>
          <a:lstStyle/>
          <a:p>
            <a:pPr algn="ctr"/>
            <a:r>
              <a:rPr lang="fr-CH" sz="2000" dirty="0"/>
              <a:t>TESTS</a:t>
            </a:r>
            <a:br>
              <a:rPr lang="fr-CH" sz="2000" dirty="0"/>
            </a:br>
            <a:r>
              <a:rPr lang="fr-CH" sz="1800" b="0" i="1" u="sng" dirty="0"/>
              <a:t>MBTI, Big Five, </a:t>
            </a:r>
            <a:r>
              <a:rPr lang="fr-CH" sz="1800" b="0" i="1" u="sng" dirty="0" err="1"/>
              <a:t>DiSC</a:t>
            </a:r>
            <a:r>
              <a:rPr lang="fr-CH" sz="1800" b="0" i="1" u="sng" dirty="0"/>
              <a:t>, Clifton, Etc…</a:t>
            </a:r>
            <a:endParaRPr lang="en-US" sz="1800" b="0" i="1" u="sng" dirty="0"/>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sz="half" idx="2"/>
          </p:nvPr>
        </p:nvSpPr>
        <p:spPr>
          <a:xfrm>
            <a:off x="629463" y="2204864"/>
            <a:ext cx="4040188" cy="3951288"/>
          </a:xfrm>
        </p:spPr>
        <p:txBody>
          <a:bodyPr/>
          <a:lstStyle/>
          <a:p>
            <a:pPr marL="0" indent="0"/>
            <a:r>
              <a:rPr lang="fr-CH" sz="1800" b="1" u="sng" dirty="0"/>
              <a:t>Durée:</a:t>
            </a:r>
            <a:r>
              <a:rPr lang="fr-CH" sz="1800" dirty="0"/>
              <a:t> 10-45 minutes</a:t>
            </a:r>
          </a:p>
          <a:p>
            <a:pPr marL="0" indent="0"/>
            <a:r>
              <a:rPr lang="fr-CH" sz="1800" b="1" u="sng" dirty="0"/>
              <a:t>Coût:</a:t>
            </a:r>
            <a:r>
              <a:rPr lang="fr-CH" sz="1800" dirty="0"/>
              <a:t> 30-100 Euros (gratuits parfois)</a:t>
            </a:r>
          </a:p>
          <a:p>
            <a:pPr marL="0" indent="0" algn="just"/>
            <a:endParaRPr lang="fr-CH" sz="1800" b="1" dirty="0"/>
          </a:p>
          <a:p>
            <a:pPr marL="0" indent="0"/>
            <a:r>
              <a:rPr lang="fr-CH" sz="1800" b="1" u="sng" dirty="0"/>
              <a:t>Utilités:</a:t>
            </a:r>
            <a:r>
              <a:rPr lang="fr-CH" sz="1800" dirty="0"/>
              <a:t> </a:t>
            </a:r>
            <a:br>
              <a:rPr lang="fr-CH" sz="1800" dirty="0"/>
            </a:br>
            <a:r>
              <a:rPr lang="fr-CH" sz="1800" dirty="0"/>
              <a:t>Profil de l’individu,</a:t>
            </a:r>
            <a:br>
              <a:rPr lang="fr-CH" sz="1800" dirty="0"/>
            </a:br>
            <a:r>
              <a:rPr lang="fr-CH" sz="1800" dirty="0"/>
              <a:t>Relation avec son Entourage,</a:t>
            </a:r>
            <a:br>
              <a:rPr lang="fr-CH" sz="1800" dirty="0"/>
            </a:br>
            <a:r>
              <a:rPr lang="fr-CH" sz="1800" dirty="0"/>
              <a:t>Stratégie (vente), Position adaptée,</a:t>
            </a:r>
            <a:br>
              <a:rPr lang="fr-CH" sz="1800" dirty="0"/>
            </a:br>
            <a:r>
              <a:rPr lang="fr-CH" sz="1800" dirty="0"/>
              <a:t>Forces &amp; Faiblesses d’une Équipe,</a:t>
            </a:r>
            <a:br>
              <a:rPr lang="fr-CH" sz="1800" dirty="0"/>
            </a:br>
            <a:r>
              <a:rPr lang="fr-CH" sz="1800" dirty="0"/>
              <a:t>Adaptation au flux de travail, Etc…</a:t>
            </a:r>
            <a:br>
              <a:rPr lang="fr-CH" sz="1800" dirty="0"/>
            </a:br>
            <a:br>
              <a:rPr lang="fr-CH" sz="1800" dirty="0"/>
            </a:br>
            <a:r>
              <a:rPr lang="fr-CH" sz="1800" i="1" u="sng" dirty="0"/>
              <a:t>Exemples:</a:t>
            </a:r>
            <a:br>
              <a:rPr lang="fr-CH" sz="1800" dirty="0"/>
            </a:br>
            <a:r>
              <a:rPr lang="fr-CH" sz="1800" i="1" dirty="0"/>
              <a:t>MBTI: Sans jugement mais Imprécis.</a:t>
            </a:r>
            <a:br>
              <a:rPr lang="fr-CH" sz="1800" i="1" dirty="0"/>
            </a:br>
            <a:r>
              <a:rPr lang="fr-CH" sz="1800" i="1" dirty="0"/>
              <a:t>Big Five: Précis mais Trop Individuel.</a:t>
            </a:r>
            <a:endParaRPr lang="fr-FR" sz="1800" i="1" dirty="0"/>
          </a:p>
        </p:txBody>
      </p:sp>
      <p:sp>
        <p:nvSpPr>
          <p:cNvPr id="5" name="Text Placeholder 4">
            <a:extLst>
              <a:ext uri="{FF2B5EF4-FFF2-40B4-BE49-F238E27FC236}">
                <a16:creationId xmlns:a16="http://schemas.microsoft.com/office/drawing/2014/main" id="{845724CC-CBB4-71C0-1C6E-6DB9E662FCA7}"/>
              </a:ext>
            </a:extLst>
          </p:cNvPr>
          <p:cNvSpPr>
            <a:spLocks noGrp="1"/>
          </p:cNvSpPr>
          <p:nvPr>
            <p:ph type="body" sz="quarter" idx="3"/>
          </p:nvPr>
        </p:nvSpPr>
        <p:spPr>
          <a:xfrm>
            <a:off x="4682720" y="1455366"/>
            <a:ext cx="4041775" cy="639762"/>
          </a:xfrm>
        </p:spPr>
        <p:txBody>
          <a:bodyPr/>
          <a:lstStyle/>
          <a:p>
            <a:pPr algn="ctr"/>
            <a:r>
              <a:rPr lang="fr-CH" sz="2000" dirty="0"/>
              <a:t>EXERCICES</a:t>
            </a:r>
            <a:br>
              <a:rPr lang="fr-CH" sz="2000" dirty="0"/>
            </a:br>
            <a:r>
              <a:rPr lang="fr-CH" sz="1800" b="0" i="1" u="sng" dirty="0"/>
              <a:t>Discussions, Sorties, Questions, Etc…</a:t>
            </a:r>
            <a:endParaRPr lang="en-US" sz="2000" b="0" i="1" u="sng" dirty="0"/>
          </a:p>
        </p:txBody>
      </p:sp>
      <p:sp>
        <p:nvSpPr>
          <p:cNvPr id="6" name="Content Placeholder 5">
            <a:extLst>
              <a:ext uri="{FF2B5EF4-FFF2-40B4-BE49-F238E27FC236}">
                <a16:creationId xmlns:a16="http://schemas.microsoft.com/office/drawing/2014/main" id="{8C6D0AC6-B57D-BF0B-80F7-4F30DE018174}"/>
              </a:ext>
            </a:extLst>
          </p:cNvPr>
          <p:cNvSpPr>
            <a:spLocks noGrp="1"/>
          </p:cNvSpPr>
          <p:nvPr>
            <p:ph sz="quarter" idx="4"/>
          </p:nvPr>
        </p:nvSpPr>
        <p:spPr>
          <a:xfrm>
            <a:off x="4682720" y="2188388"/>
            <a:ext cx="4088713" cy="3951288"/>
          </a:xfrm>
        </p:spPr>
        <p:txBody>
          <a:bodyPr/>
          <a:lstStyle/>
          <a:p>
            <a:pPr marL="0" indent="0"/>
            <a:r>
              <a:rPr lang="fr-CH" sz="1800" b="1" u="sng" dirty="0"/>
              <a:t>Durée:</a:t>
            </a:r>
            <a:r>
              <a:rPr lang="fr-CH" sz="1800" dirty="0"/>
              <a:t> 10-30min à 4 voir 8 heures</a:t>
            </a:r>
          </a:p>
          <a:p>
            <a:pPr marL="0" indent="0"/>
            <a:r>
              <a:rPr lang="fr-CH" sz="1800" b="1" u="sng" dirty="0"/>
              <a:t>Coût:</a:t>
            </a:r>
            <a:r>
              <a:rPr lang="fr-CH" sz="1800" dirty="0"/>
              <a:t> Variable (souvent «gratuit»)</a:t>
            </a:r>
          </a:p>
          <a:p>
            <a:pPr marL="0" indent="0" algn="just"/>
            <a:endParaRPr lang="fr-CH" sz="1800" b="1" dirty="0"/>
          </a:p>
          <a:p>
            <a:pPr marL="0" indent="0"/>
            <a:r>
              <a:rPr lang="fr-CH" sz="1800" b="1" u="sng" dirty="0"/>
              <a:t>Utilités:</a:t>
            </a:r>
            <a:r>
              <a:rPr lang="fr-CH" sz="1800" dirty="0"/>
              <a:t> </a:t>
            </a:r>
            <a:br>
              <a:rPr lang="fr-CH" sz="1800" dirty="0"/>
            </a:br>
            <a:r>
              <a:rPr lang="fr-CH" sz="1800" i="1" dirty="0"/>
              <a:t>Chaque Exercice a un But précis pour:</a:t>
            </a:r>
            <a:br>
              <a:rPr lang="fr-CH" sz="1800" dirty="0"/>
            </a:br>
            <a:r>
              <a:rPr lang="fr-CH" sz="1800" dirty="0"/>
              <a:t>Unifier ou Améliorer ou Former un Équipe et ses Membres dans leur Tâche commune.</a:t>
            </a:r>
            <a:br>
              <a:rPr lang="fr-CH" sz="1800" dirty="0"/>
            </a:br>
            <a:r>
              <a:rPr lang="fr-CH" sz="1800" dirty="0"/>
              <a:t>Peu complexes et développées (discussion, écrire des questions, points faibles/forts, quelle est la hiérarchie, etc.)</a:t>
            </a:r>
            <a:endParaRPr lang="fr-FR" sz="1800" dirty="0"/>
          </a:p>
        </p:txBody>
      </p:sp>
    </p:spTree>
    <p:extLst>
      <p:ext uri="{BB962C8B-B14F-4D97-AF65-F5344CB8AC3E}">
        <p14:creationId xmlns:p14="http://schemas.microsoft.com/office/powerpoint/2010/main" val="73462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1000"/>
                                        <p:tgtEl>
                                          <p:spTgt spid="3">
                                            <p:txEl>
                                              <p:pRg st="0" end="0"/>
                                            </p:txEl>
                                          </p:spTgt>
                                        </p:tgtEl>
                                      </p:cBhvr>
                                    </p:animEffect>
                                    <p:anim calcmode="lin" valueType="num">
                                      <p:cBhvr>
                                        <p:cTn id="3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1000"/>
                                        <p:tgtEl>
                                          <p:spTgt spid="6">
                                            <p:txEl>
                                              <p:pRg st="0" end="0"/>
                                            </p:txEl>
                                          </p:spTgt>
                                        </p:tgtEl>
                                      </p:cBhvr>
                                    </p:animEffect>
                                    <p:anim calcmode="lin" valueType="num">
                                      <p:cBhvr>
                                        <p:cTn id="3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Effect transition="in" filter="fade">
                                      <p:cBhvr>
                                        <p:cTn id="41" dur="1000"/>
                                        <p:tgtEl>
                                          <p:spTgt spid="3">
                                            <p:txEl>
                                              <p:pRg st="1" end="1"/>
                                            </p:txEl>
                                          </p:spTgt>
                                        </p:tgtEl>
                                      </p:cBhvr>
                                    </p:animEffect>
                                    <p:anim calcmode="lin" valueType="num">
                                      <p:cBhvr>
                                        <p:cTn id="4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animEffect transition="in" filter="fade">
                                      <p:cBhvr>
                                        <p:cTn id="46" dur="1000"/>
                                        <p:tgtEl>
                                          <p:spTgt spid="6">
                                            <p:txEl>
                                              <p:pRg st="1" end="1"/>
                                            </p:txEl>
                                          </p:spTgt>
                                        </p:tgtEl>
                                      </p:cBhvr>
                                    </p:animEffect>
                                    <p:anim calcmode="lin" valueType="num">
                                      <p:cBhvr>
                                        <p:cTn id="4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fade">
                                      <p:cBhvr>
                                        <p:cTn id="53" dur="1000"/>
                                        <p:tgtEl>
                                          <p:spTgt spid="3">
                                            <p:txEl>
                                              <p:pRg st="3" end="3"/>
                                            </p:txEl>
                                          </p:spTgt>
                                        </p:tgtEl>
                                      </p:cBhvr>
                                    </p:animEffect>
                                    <p:anim calcmode="lin" valueType="num">
                                      <p:cBhvr>
                                        <p:cTn id="5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6">
                                            <p:txEl>
                                              <p:pRg st="3" end="3"/>
                                            </p:txEl>
                                          </p:spTgt>
                                        </p:tgtEl>
                                        <p:attrNameLst>
                                          <p:attrName>style.visibility</p:attrName>
                                        </p:attrNameLst>
                                      </p:cBhvr>
                                      <p:to>
                                        <p:strVal val="visible"/>
                                      </p:to>
                                    </p:set>
                                    <p:animEffect transition="in" filter="fade">
                                      <p:cBhvr>
                                        <p:cTn id="60" dur="1000"/>
                                        <p:tgtEl>
                                          <p:spTgt spid="6">
                                            <p:txEl>
                                              <p:pRg st="3" end="3"/>
                                            </p:txEl>
                                          </p:spTgt>
                                        </p:tgtEl>
                                      </p:cBhvr>
                                    </p:animEffect>
                                    <p:anim calcmode="lin" valueType="num">
                                      <p:cBhvr>
                                        <p:cTn id="6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62"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uiExpand="1" build="p"/>
      <p:bldP spid="5" grpId="0" build="p"/>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0">
          <a:gsLst>
            <a:gs pos="0">
              <a:srgbClr val="BFBFBF"/>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p:txBody>
          <a:bodyPr/>
          <a:lstStyle/>
          <a:p>
            <a:r>
              <a:rPr lang="fr-CH" altLang="fr-FR" sz="2800" b="1" u="sng" dirty="0">
                <a:solidFill>
                  <a:srgbClr val="932D1C"/>
                </a:solidFill>
                <a:latin typeface="Romanus" panose="02000500000000000000" pitchFamily="50" charset="0"/>
              </a:rPr>
              <a:t>OUTILS ACTUELS</a:t>
            </a:r>
            <a:br>
              <a:rPr lang="fr-CH" altLang="fr-FR" sz="2800" b="1" u="sng" dirty="0">
                <a:solidFill>
                  <a:srgbClr val="932D1C"/>
                </a:solidFill>
                <a:latin typeface="Romanus" panose="02000500000000000000" pitchFamily="50" charset="0"/>
              </a:rPr>
            </a:br>
            <a:r>
              <a:rPr lang="fr-CH" altLang="fr-FR" sz="1600" dirty="0">
                <a:solidFill>
                  <a:srgbClr val="C13B25"/>
                </a:solidFill>
                <a:latin typeface="Arnold Boecklin" panose="04027200000000000000" pitchFamily="82" charset="0"/>
              </a:rPr>
              <a:t>TESTS de profil ou forces et EXERCICES de formation d’équipe</a:t>
            </a:r>
            <a:endParaRPr lang="fr-CH" sz="2000" dirty="0">
              <a:solidFill>
                <a:srgbClr val="C13B25"/>
              </a:solidFill>
              <a:latin typeface="Arnold Boecklin" panose="04027200000000000000" pitchFamily="8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0" y="1600200"/>
            <a:ext cx="9144000" cy="4525963"/>
          </a:xfrm>
        </p:spPr>
        <p:txBody>
          <a:bodyPr/>
          <a:lstStyle/>
          <a:p>
            <a:pPr marL="0" indent="0" algn="ctr"/>
            <a:endParaRPr lang="fr-CH" b="1" dirty="0"/>
          </a:p>
          <a:p>
            <a:pPr marL="0" indent="0" algn="ctr">
              <a:lnSpc>
                <a:spcPct val="150000"/>
              </a:lnSpc>
            </a:pPr>
            <a:r>
              <a:rPr lang="fr-CH" b="1" dirty="0"/>
              <a:t>Il n’y a toujours PAS d’Intermédiaire Neutre et Expert</a:t>
            </a:r>
            <a:r>
              <a:rPr lang="fr-CH" dirty="0"/>
              <a:t> analysant la situation, les actions effectuées et les participants directement et avec recul… </a:t>
            </a:r>
          </a:p>
          <a:p>
            <a:pPr marL="0" indent="0" algn="ctr">
              <a:lnSpc>
                <a:spcPct val="150000"/>
              </a:lnSpc>
            </a:pPr>
            <a:endParaRPr lang="fr-CH" b="1" u="sng" dirty="0"/>
          </a:p>
          <a:p>
            <a:pPr marL="0" indent="0" algn="ctr">
              <a:lnSpc>
                <a:spcPct val="150000"/>
              </a:lnSpc>
            </a:pPr>
            <a:r>
              <a:rPr lang="fr-CH" b="1" u="sng" dirty="0"/>
              <a:t>Dans les deux cas:</a:t>
            </a:r>
          </a:p>
          <a:p>
            <a:pPr marL="0" indent="0" algn="ctr">
              <a:lnSpc>
                <a:spcPct val="150000"/>
              </a:lnSpc>
            </a:pPr>
            <a:r>
              <a:rPr lang="fr-CH" sz="1800" b="1" dirty="0"/>
              <a:t>Le Manageur</a:t>
            </a:r>
            <a:r>
              <a:rPr lang="fr-CH" sz="1800" dirty="0"/>
              <a:t>, organisateur de l’évènement, </a:t>
            </a:r>
            <a:r>
              <a:rPr lang="fr-CH" sz="1800" b="1" dirty="0"/>
              <a:t>Analyse le tout de son propr</a:t>
            </a:r>
            <a:r>
              <a:rPr lang="fr-CH" b="1" dirty="0"/>
              <a:t>e Chef</a:t>
            </a:r>
          </a:p>
          <a:p>
            <a:pPr marL="0" indent="0" algn="ctr">
              <a:lnSpc>
                <a:spcPct val="150000"/>
              </a:lnSpc>
            </a:pPr>
            <a:r>
              <a:rPr lang="fr-CH" dirty="0"/>
              <a:t>Et/ou </a:t>
            </a:r>
            <a:r>
              <a:rPr lang="fr-CH" b="1" dirty="0"/>
              <a:t>les Participants eux-mêmes (s’)apprennent &amp; (se) jugent </a:t>
            </a:r>
            <a:r>
              <a:rPr lang="fr-CH" dirty="0"/>
              <a:t>(de) la situation</a:t>
            </a:r>
          </a:p>
          <a:p>
            <a:pPr marL="0" indent="0" algn="ctr">
              <a:lnSpc>
                <a:spcPct val="150000"/>
              </a:lnSpc>
            </a:pPr>
            <a:endParaRPr lang="fr-CH" dirty="0"/>
          </a:p>
          <a:p>
            <a:pPr marL="0" indent="0" algn="ctr">
              <a:lnSpc>
                <a:spcPct val="150000"/>
              </a:lnSpc>
            </a:pPr>
            <a:r>
              <a:rPr lang="fr-CH" b="1" u="sng" dirty="0"/>
              <a:t>Ainsi arrive…</a:t>
            </a:r>
          </a:p>
          <a:p>
            <a:pPr marL="0" indent="0" algn="ctr"/>
            <a:endParaRPr lang="fr-CH" sz="1800" dirty="0"/>
          </a:p>
          <a:p>
            <a:pPr marL="400050" indent="-400050" algn="ctr">
              <a:buFont typeface="+mj-lt"/>
              <a:buAutoNum type="romanUcPeriod"/>
            </a:pPr>
            <a:endParaRPr lang="fr-FR" sz="1800" dirty="0"/>
          </a:p>
        </p:txBody>
      </p:sp>
    </p:spTree>
    <p:extLst>
      <p:ext uri="{BB962C8B-B14F-4D97-AF65-F5344CB8AC3E}">
        <p14:creationId xmlns:p14="http://schemas.microsoft.com/office/powerpoint/2010/main" val="32837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1000"/>
                                        <p:tgtEl>
                                          <p:spTgt spid="3">
                                            <p:txEl>
                                              <p:pRg st="7" end="7"/>
                                            </p:txEl>
                                          </p:spTgt>
                                        </p:tgtEl>
                                      </p:cBhvr>
                                    </p:animEffect>
                                    <p:anim calcmode="lin" valueType="num">
                                      <p:cBhvr>
                                        <p:cTn id="3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tatue of a person&#10;&#10;Description automatically generated with medium confidence">
            <a:extLst>
              <a:ext uri="{FF2B5EF4-FFF2-40B4-BE49-F238E27FC236}">
                <a16:creationId xmlns:a16="http://schemas.microsoft.com/office/drawing/2014/main" id="{2D75A58B-CD37-BED5-C8E9-E6ECD214262F}"/>
              </a:ext>
            </a:extLst>
          </p:cNvPr>
          <p:cNvPicPr>
            <a:picLocks noChangeAspect="1"/>
          </p:cNvPicPr>
          <p:nvPr/>
        </p:nvPicPr>
        <p:blipFill>
          <a:blip r:embed="rId2">
            <a:duotone>
              <a:prstClr val="black"/>
              <a:schemeClr val="bg1">
                <a:tint val="45000"/>
                <a:satMod val="400000"/>
              </a:schemeClr>
            </a:duotone>
            <a:alphaModFix amt="50000"/>
            <a:extLst>
              <a:ext uri="{28A0092B-C50C-407E-A947-70E740481C1C}">
                <a14:useLocalDpi xmlns:a14="http://schemas.microsoft.com/office/drawing/2010/main" val="0"/>
              </a:ext>
            </a:extLst>
          </a:blip>
          <a:stretch>
            <a:fillRect/>
          </a:stretch>
        </p:blipFill>
        <p:spPr>
          <a:xfrm>
            <a:off x="1638699" y="-69364"/>
            <a:ext cx="5938610" cy="7890852"/>
          </a:xfrm>
          <a:prstGeom prst="rect">
            <a:avLst/>
          </a:prstGeom>
        </p:spPr>
      </p:pic>
      <p:sp>
        <p:nvSpPr>
          <p:cNvPr id="2" name="Title 1">
            <a:extLst>
              <a:ext uri="{FF2B5EF4-FFF2-40B4-BE49-F238E27FC236}">
                <a16:creationId xmlns:a16="http://schemas.microsoft.com/office/drawing/2014/main" id="{1A94833C-BB73-55EA-3D39-0E9879A88896}"/>
              </a:ext>
            </a:extLst>
          </p:cNvPr>
          <p:cNvSpPr>
            <a:spLocks noGrp="1"/>
          </p:cNvSpPr>
          <p:nvPr>
            <p:ph type="title"/>
          </p:nvPr>
        </p:nvSpPr>
        <p:spPr>
          <a:xfrm>
            <a:off x="390364" y="548680"/>
            <a:ext cx="8363272" cy="1143000"/>
          </a:xfrm>
        </p:spPr>
        <p:txBody>
          <a:bodyPr/>
          <a:lstStyle/>
          <a:p>
            <a:r>
              <a:rPr lang="fr-CH" altLang="fr-FR" sz="2800" u="sng" dirty="0">
                <a:solidFill>
                  <a:srgbClr val="932D1C"/>
                </a:solidFill>
                <a:latin typeface="Romanus" panose="02000500000000000000" pitchFamily="50" charset="0"/>
              </a:rPr>
              <a:t>La nouvelle Solution </a:t>
            </a:r>
            <a:r>
              <a:rPr lang="fr-CH" altLang="fr-FR" sz="2800" b="1" u="sng" dirty="0">
                <a:solidFill>
                  <a:srgbClr val="932D1C"/>
                </a:solidFill>
                <a:latin typeface="Romanus" panose="02000500000000000000" pitchFamily="50" charset="0"/>
              </a:rPr>
              <a:t>PSYCHOSTRATÉGIQUE</a:t>
            </a:r>
            <a:br>
              <a:rPr lang="fr-CH" altLang="fr-FR" sz="2400" b="1" u="sng" dirty="0">
                <a:solidFill>
                  <a:srgbClr val="932D1C"/>
                </a:solidFill>
                <a:latin typeface="Frutiger 55 Roman" pitchFamily="34" charset="0"/>
              </a:rPr>
            </a:br>
            <a:r>
              <a:rPr lang="fr-CH" altLang="fr-FR" sz="1600" dirty="0">
                <a:solidFill>
                  <a:srgbClr val="C13B25"/>
                </a:solidFill>
                <a:latin typeface="Arnold Boecklin" panose="04027200000000000000" pitchFamily="82" charset="0"/>
              </a:rPr>
              <a:t>La Psychologie analysant par la Ludification et l’Imagination et au travers de la Stratégie</a:t>
            </a:r>
            <a:endParaRPr lang="en-US" sz="2000" dirty="0">
              <a:solidFill>
                <a:srgbClr val="C13B25"/>
              </a:solidFill>
              <a:latin typeface="Arnold Boecklin" panose="04027200000000000000" pitchFamily="82" charset="0"/>
            </a:endParaRPr>
          </a:p>
        </p:txBody>
      </p:sp>
      <p:sp>
        <p:nvSpPr>
          <p:cNvPr id="3" name="Content Placeholder 2">
            <a:extLst>
              <a:ext uri="{FF2B5EF4-FFF2-40B4-BE49-F238E27FC236}">
                <a16:creationId xmlns:a16="http://schemas.microsoft.com/office/drawing/2014/main" id="{72495DA0-222F-9113-281F-49D1065C10DD}"/>
              </a:ext>
            </a:extLst>
          </p:cNvPr>
          <p:cNvSpPr>
            <a:spLocks noGrp="1"/>
          </p:cNvSpPr>
          <p:nvPr>
            <p:ph idx="1"/>
          </p:nvPr>
        </p:nvSpPr>
        <p:spPr>
          <a:xfrm>
            <a:off x="323528" y="1556792"/>
            <a:ext cx="8568952" cy="4525963"/>
          </a:xfrm>
        </p:spPr>
        <p:txBody>
          <a:bodyPr/>
          <a:lstStyle/>
          <a:p>
            <a:pPr marL="0" indent="0" algn="ctr">
              <a:lnSpc>
                <a:spcPct val="150000"/>
              </a:lnSpc>
            </a:pPr>
            <a:r>
              <a:rPr lang="fr-CH" dirty="0"/>
              <a:t>Une </a:t>
            </a:r>
            <a:r>
              <a:rPr lang="fr-FR" b="1" dirty="0"/>
              <a:t>Harmonisation</a:t>
            </a:r>
            <a:r>
              <a:rPr lang="fr-FR" dirty="0"/>
              <a:t> </a:t>
            </a:r>
            <a:r>
              <a:rPr lang="fr-FR" b="1" dirty="0"/>
              <a:t>Unique</a:t>
            </a:r>
            <a:r>
              <a:rPr lang="fr-FR" dirty="0"/>
              <a:t> de ces Outils, mais aussi </a:t>
            </a:r>
            <a:r>
              <a:rPr lang="fr-FR" b="1" dirty="0"/>
              <a:t>une Innovation </a:t>
            </a:r>
            <a:r>
              <a:rPr lang="fr-FR" dirty="0"/>
              <a:t>grâce à </a:t>
            </a:r>
            <a:r>
              <a:rPr lang="fr-FR" b="1" dirty="0"/>
              <a:t>L’Expertise </a:t>
            </a:r>
            <a:r>
              <a:rPr lang="fr-FR" dirty="0"/>
              <a:t>et </a:t>
            </a:r>
            <a:r>
              <a:rPr lang="fr-FR" b="1" dirty="0"/>
              <a:t>la Neutralité d’un Intermédiaire </a:t>
            </a:r>
            <a:br>
              <a:rPr lang="fr-FR" b="1" dirty="0"/>
            </a:br>
            <a:r>
              <a:rPr lang="fr-FR" b="1" dirty="0"/>
              <a:t>Formé</a:t>
            </a:r>
            <a:r>
              <a:rPr lang="fr-FR" dirty="0"/>
              <a:t> à des </a:t>
            </a:r>
            <a:r>
              <a:rPr lang="fr-FR" b="1" dirty="0"/>
              <a:t>Ateliers </a:t>
            </a:r>
            <a:r>
              <a:rPr lang="fr-FR" b="1" dirty="0" err="1"/>
              <a:t>Ludico-professionels</a:t>
            </a:r>
            <a:r>
              <a:rPr lang="fr-FR" dirty="0"/>
              <a:t>,</a:t>
            </a:r>
          </a:p>
          <a:p>
            <a:pPr marL="0" indent="0" algn="ctr">
              <a:lnSpc>
                <a:spcPct val="150000"/>
              </a:lnSpc>
            </a:pPr>
            <a:r>
              <a:rPr lang="fr-FR" b="1" u="sng" dirty="0"/>
              <a:t>Faisant naître un syncrétisme y Révélant…</a:t>
            </a:r>
          </a:p>
          <a:p>
            <a:pPr marL="0" indent="0" algn="ctr"/>
            <a:endParaRPr lang="fr-FR" dirty="0"/>
          </a:p>
          <a:p>
            <a:pPr marL="400050" indent="-400050" algn="ctr">
              <a:buFont typeface="+mj-lt"/>
              <a:buAutoNum type="romanUcPeriod"/>
            </a:pPr>
            <a:r>
              <a:rPr lang="fr-CH" dirty="0"/>
              <a:t>Un </a:t>
            </a:r>
            <a:r>
              <a:rPr lang="fr-CH" b="1" dirty="0"/>
              <a:t>Profil de chaque Participant</a:t>
            </a:r>
          </a:p>
          <a:p>
            <a:pPr marL="400050" indent="-400050" algn="ctr">
              <a:buFont typeface="+mj-lt"/>
              <a:buAutoNum type="romanUcPeriod"/>
            </a:pPr>
            <a:r>
              <a:rPr lang="fr-CH" dirty="0"/>
              <a:t>Leurs </a:t>
            </a:r>
            <a:r>
              <a:rPr lang="fr-CH" b="1" dirty="0"/>
              <a:t>Relations avec et entre chaque Membre </a:t>
            </a:r>
          </a:p>
          <a:p>
            <a:pPr marL="400050" indent="-400050" algn="ctr">
              <a:buFont typeface="+mj-lt"/>
              <a:buAutoNum type="romanUcPeriod"/>
            </a:pPr>
            <a:r>
              <a:rPr lang="fr-CH" dirty="0"/>
              <a:t> Leurs </a:t>
            </a:r>
            <a:r>
              <a:rPr lang="fr-CH" b="1" dirty="0"/>
              <a:t>Relations avec les Buts de la Société/l’Entreprise</a:t>
            </a:r>
            <a:br>
              <a:rPr lang="fr-CH" b="1" dirty="0"/>
            </a:br>
            <a:br>
              <a:rPr lang="fr-CH" sz="600" b="1" dirty="0"/>
            </a:br>
            <a:endParaRPr lang="fr-CH" sz="300" b="1" dirty="0"/>
          </a:p>
          <a:p>
            <a:pPr marL="400050" indent="-400050" algn="ctr">
              <a:buFont typeface="+mj-lt"/>
              <a:buAutoNum type="romanUcPeriod"/>
            </a:pPr>
            <a:r>
              <a:rPr lang="fr-CH" dirty="0"/>
              <a:t>Un Atelier </a:t>
            </a:r>
            <a:r>
              <a:rPr lang="fr-CH" b="1" dirty="0"/>
              <a:t>Spécifique aux Participants </a:t>
            </a:r>
            <a:r>
              <a:rPr lang="fr-CH" dirty="0"/>
              <a:t>et </a:t>
            </a:r>
            <a:r>
              <a:rPr lang="fr-CH" b="1" dirty="0"/>
              <a:t>Modulable au Commanditaire</a:t>
            </a:r>
            <a:br>
              <a:rPr lang="fr-CH" dirty="0"/>
            </a:br>
            <a:r>
              <a:rPr lang="fr-CH" dirty="0"/>
              <a:t>afin d’</a:t>
            </a:r>
            <a:r>
              <a:rPr lang="fr-CH" b="1" dirty="0"/>
              <a:t>Améliorer un(e) Aspect</a:t>
            </a:r>
            <a:r>
              <a:rPr lang="fr-CH" dirty="0"/>
              <a:t>/Trait/Capacité </a:t>
            </a:r>
            <a:r>
              <a:rPr lang="fr-CH" b="1" dirty="0"/>
              <a:t>Demandé(e)</a:t>
            </a:r>
            <a:r>
              <a:rPr lang="fr-CH" dirty="0"/>
              <a:t>/Nécessaire</a:t>
            </a:r>
          </a:p>
          <a:p>
            <a:pPr marL="400050" indent="-400050" algn="ctr">
              <a:buFont typeface="+mj-lt"/>
              <a:buAutoNum type="romanUcPeriod"/>
            </a:pPr>
            <a:endParaRPr lang="fr-CH" sz="1050" b="1" dirty="0"/>
          </a:p>
          <a:p>
            <a:pPr marL="400050" indent="-400050" algn="ctr">
              <a:buFont typeface="+mj-lt"/>
              <a:buAutoNum type="romanUcPeriod"/>
            </a:pPr>
            <a:r>
              <a:rPr lang="fr-CH" dirty="0"/>
              <a:t>Les </a:t>
            </a:r>
            <a:r>
              <a:rPr lang="fr-CH" b="1" dirty="0"/>
              <a:t>Conflits </a:t>
            </a:r>
            <a:r>
              <a:rPr lang="fr-CH" dirty="0"/>
              <a:t>(au sein d'une Équipe/Entreprise), analysés par</a:t>
            </a:r>
            <a:r>
              <a:rPr lang="fr-CH" b="1" dirty="0"/>
              <a:t> </a:t>
            </a:r>
            <a:r>
              <a:rPr lang="fr-CH" b="1"/>
              <a:t>l’Intermédiaire </a:t>
            </a:r>
            <a:r>
              <a:rPr lang="fr-CH"/>
              <a:t>afin d’en </a:t>
            </a:r>
            <a:r>
              <a:rPr lang="fr-CH" dirty="0"/>
              <a:t>faire ressortir en même temps</a:t>
            </a:r>
            <a:r>
              <a:rPr lang="fr-CH"/>
              <a:t>… </a:t>
            </a:r>
            <a:br>
              <a:rPr lang="fr-CH"/>
            </a:br>
            <a:r>
              <a:rPr lang="fr-CH"/>
              <a:t>Les </a:t>
            </a:r>
            <a:r>
              <a:rPr lang="fr-CH" b="1" dirty="0"/>
              <a:t>Relations entre les Individus, </a:t>
            </a:r>
            <a:r>
              <a:rPr lang="fr-CH" dirty="0"/>
              <a:t>leurs </a:t>
            </a:r>
            <a:r>
              <a:rPr lang="fr-CH" b="1" dirty="0"/>
              <a:t>Motivations </a:t>
            </a:r>
            <a:r>
              <a:rPr lang="fr-CH" dirty="0"/>
              <a:t>et les</a:t>
            </a:r>
            <a:r>
              <a:rPr lang="fr-CH" b="1" dirty="0"/>
              <a:t> </a:t>
            </a:r>
            <a:r>
              <a:rPr lang="fr-CH" b="1"/>
              <a:t>Profils</a:t>
            </a:r>
            <a:r>
              <a:rPr lang="fr-CH"/>
              <a:t> types</a:t>
            </a:r>
            <a:br>
              <a:rPr lang="fr-CH" dirty="0"/>
            </a:br>
            <a:endParaRPr lang="en-US" dirty="0"/>
          </a:p>
        </p:txBody>
      </p:sp>
    </p:spTree>
    <p:extLst>
      <p:ext uri="{BB962C8B-B14F-4D97-AF65-F5344CB8AC3E}">
        <p14:creationId xmlns:p14="http://schemas.microsoft.com/office/powerpoint/2010/main" val="23529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47"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odèle par défaut">
  <a:themeElements>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LithographLight"/>
        <a:ea typeface=""/>
        <a:cs typeface=""/>
      </a:majorFont>
      <a:minorFont>
        <a:latin typeface="Tahoma"/>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1800" b="0" i="0" u="sng" strike="noStrike" cap="none" normalizeH="0" baseline="0" smtClean="0">
            <a:ln>
              <a:noFill/>
            </a:ln>
            <a:solidFill>
              <a:schemeClr val="tx1"/>
            </a:solidFill>
            <a:effectLst/>
            <a:latin typeface="LithographLight"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1800" b="0" i="0" u="sng" strike="noStrike" cap="none" normalizeH="0" baseline="0" smtClean="0">
            <a:ln>
              <a:noFill/>
            </a:ln>
            <a:solidFill>
              <a:schemeClr val="tx1"/>
            </a:solidFill>
            <a:effectLst/>
            <a:latin typeface="LithographLight" pitchFamily="82" charset="0"/>
          </a:defRPr>
        </a:defPPr>
      </a:lstStyle>
    </a:lnDef>
  </a:objectDefaults>
  <a:extraClrSchemeLst>
    <a:extraClrScheme>
      <a:clrScheme name="Modèle par défau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63a7b20-af76-4634-9968-b5fc5b307509">
      <Terms xmlns="http://schemas.microsoft.com/office/infopath/2007/PartnerControls"/>
    </lcf76f155ced4ddcb4097134ff3c332f>
    <TaxCatchAll xmlns="fd4539b5-ff01-4ba1-8858-4ae9fa330f9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78A2FA945E7348B6AE291D391E01B1" ma:contentTypeVersion="15" ma:contentTypeDescription="Crée un document." ma:contentTypeScope="" ma:versionID="3fd9de3a6ed98759157332dafea53cdf">
  <xsd:schema xmlns:xsd="http://www.w3.org/2001/XMLSchema" xmlns:xs="http://www.w3.org/2001/XMLSchema" xmlns:p="http://schemas.microsoft.com/office/2006/metadata/properties" xmlns:ns2="963a7b20-af76-4634-9968-b5fc5b307509" xmlns:ns3="fd4539b5-ff01-4ba1-8858-4ae9fa330f92" targetNamespace="http://schemas.microsoft.com/office/2006/metadata/properties" ma:root="true" ma:fieldsID="10a3e6a45485676f31111b6cb76da1c2" ns2:_="" ns3:_="">
    <xsd:import namespace="963a7b20-af76-4634-9968-b5fc5b307509"/>
    <xsd:import namespace="fd4539b5-ff01-4ba1-8858-4ae9fa330f9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3a7b20-af76-4634-9968-b5fc5b3075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Balises d’images" ma:readOnly="false" ma:fieldId="{5cf76f15-5ced-4ddc-b409-7134ff3c332f}" ma:taxonomyMulti="true" ma:sspId="71a00b1a-3019-4713-9a59-e285d7fc1b0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4539b5-ff01-4ba1-8858-4ae9fa330f92"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2" nillable="true" ma:displayName="Taxonomy Catch All Column" ma:hidden="true" ma:list="{ceb63875-a6aa-439e-8e74-96a369bae38f}" ma:internalName="TaxCatchAll" ma:showField="CatchAllData" ma:web="fd4539b5-ff01-4ba1-8858-4ae9fa330f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61461A-988E-43A1-A1FC-F0165BEACF87}">
  <ds:schemaRefs>
    <ds:schemaRef ds:uri="http://www.w3.org/XML/1998/namespace"/>
    <ds:schemaRef ds:uri="fd4539b5-ff01-4ba1-8858-4ae9fa330f92"/>
    <ds:schemaRef ds:uri="http://purl.org/dc/elements/1.1/"/>
    <ds:schemaRef ds:uri="http://schemas.microsoft.com/office/2006/documentManagement/types"/>
    <ds:schemaRef ds:uri="http://schemas.microsoft.com/office/infopath/2007/PartnerControls"/>
    <ds:schemaRef ds:uri="http://purl.org/dc/dcmitype/"/>
    <ds:schemaRef ds:uri="http://purl.org/dc/terms/"/>
    <ds:schemaRef ds:uri="http://schemas.openxmlformats.org/package/2006/metadata/core-properties"/>
    <ds:schemaRef ds:uri="963a7b20-af76-4634-9968-b5fc5b307509"/>
    <ds:schemaRef ds:uri="http://schemas.microsoft.com/office/2006/metadata/properties"/>
  </ds:schemaRefs>
</ds:datastoreItem>
</file>

<file path=customXml/itemProps2.xml><?xml version="1.0" encoding="utf-8"?>
<ds:datastoreItem xmlns:ds="http://schemas.openxmlformats.org/officeDocument/2006/customXml" ds:itemID="{9383EEB3-27B0-4EB2-9BBE-41B3A60AAA66}">
  <ds:schemaRefs>
    <ds:schemaRef ds:uri="http://schemas.microsoft.com/sharepoint/v3/contenttype/forms"/>
  </ds:schemaRefs>
</ds:datastoreItem>
</file>

<file path=customXml/itemProps3.xml><?xml version="1.0" encoding="utf-8"?>
<ds:datastoreItem xmlns:ds="http://schemas.openxmlformats.org/officeDocument/2006/customXml" ds:itemID="{846F8C6F-0934-4C70-9C6F-52405C0BD7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3a7b20-af76-4634-9968-b5fc5b307509"/>
    <ds:schemaRef ds:uri="fd4539b5-ff01-4ba1-8858-4ae9fa330f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TC104033917[[fn=Berlin]]</Template>
  <TotalTime>535</TotalTime>
  <Words>1996</Words>
  <Application>Microsoft Office PowerPoint</Application>
  <PresentationFormat>On-screen Show (4:3)</PresentationFormat>
  <Paragraphs>213</Paragraphs>
  <Slides>23</Slides>
  <Notes>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23</vt:i4>
      </vt:variant>
    </vt:vector>
  </HeadingPairs>
  <TitlesOfParts>
    <vt:vector size="38" baseType="lpstr">
      <vt:lpstr>Albertus MT</vt:lpstr>
      <vt:lpstr>Tahoma</vt:lpstr>
      <vt:lpstr>LithographLight</vt:lpstr>
      <vt:lpstr>Wingdings</vt:lpstr>
      <vt:lpstr>Caesar</vt:lpstr>
      <vt:lpstr>Arial</vt:lpstr>
      <vt:lpstr>Romanus</vt:lpstr>
      <vt:lpstr>Arnold Boecklin</vt:lpstr>
      <vt:lpstr>Frutiger 55 Roman</vt:lpstr>
      <vt:lpstr>Times New Roman</vt:lpstr>
      <vt:lpstr>Calibri Light</vt:lpstr>
      <vt:lpstr>Calibri</vt:lpstr>
      <vt:lpstr>Arnold Bocklin MN</vt:lpstr>
      <vt:lpstr>Modèle par défaut</vt:lpstr>
      <vt:lpstr>Conception personnalisée</vt:lpstr>
      <vt:lpstr>PsychoStratégie</vt:lpstr>
      <vt:lpstr>PowerPoint Presentation</vt:lpstr>
      <vt:lpstr>Introduction LA LUDIFICATION</vt:lpstr>
      <vt:lpstr>Introduction LA LUDIFICATION</vt:lpstr>
      <vt:lpstr>Introduction  L’IMAGINATION</vt:lpstr>
      <vt:lpstr>Introduction  L’IMAGINATION</vt:lpstr>
      <vt:lpstr>OUTILS ACTUELS d’Analyse de Profil et de Formation d’équipe</vt:lpstr>
      <vt:lpstr>OUTILS ACTUELS TESTS de profil ou forces et EXERCICES de formation d’équipe</vt:lpstr>
      <vt:lpstr>La nouvelle Solution PSYCHOSTRATÉGIQUE La Psychologie analysant par la Ludification et l’Imagination et au travers de la Stratégie</vt:lpstr>
      <vt:lpstr>La nouvelle Solution PSYCHOSTRATÉGIQUE La Psychologie analysant par la Ludification et l’Imagination et au travers de la Stratégie</vt:lpstr>
      <vt:lpstr>PowerPoint Presentation</vt:lpstr>
      <vt:lpstr>PSYCHOSTRATÉGIE – Détails La Psychologie analysant par la Ludification et l’Imagination et au travers de la Stratégie</vt:lpstr>
      <vt:lpstr>«SORTIR DE LA CAVERNE»  Atelier Neurodivergent</vt:lpstr>
      <vt:lpstr>«CHEVAUCHER LE TIGRE»  Atelier Philo-cognitif</vt:lpstr>
      <vt:lpstr>«APPRENDRE À APPRENDRE»  Atelier Ludosophique</vt:lpstr>
      <vt:lpstr>«APPORTER SA BRIQUE À L’ÉDIFICE»  Atelier Ludosophique</vt:lpstr>
      <vt:lpstr>«VOULOIR SA PUISSANCE»  Atelier Ludosophique</vt:lpstr>
      <vt:lpstr>L’EXPERTISE PSYCHOSTRATÉGIQUE</vt:lpstr>
      <vt:lpstr>AVANTAGES &amp; INCONVÉNIENTS</vt:lpstr>
      <vt:lpstr>CE QU’ON EN RETIRE</vt:lpstr>
      <vt:lpstr>MISE EN PLACE DES ATELIERS</vt:lpstr>
      <vt:lpstr>CONCLUSION</vt:lpstr>
      <vt:lpstr>Pour des renseignements complémentaires </vt:lpstr>
    </vt:vector>
  </TitlesOfParts>
  <Company>CRH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Folientitel</dc:title>
  <dc:creator>Marc Bersier</dc:creator>
  <cp:lastModifiedBy>Hugues Depingon</cp:lastModifiedBy>
  <cp:revision>483</cp:revision>
  <cp:lastPrinted>2022-12-10T07:46:24Z</cp:lastPrinted>
  <dcterms:created xsi:type="dcterms:W3CDTF">2003-04-02T06:43:20Z</dcterms:created>
  <dcterms:modified xsi:type="dcterms:W3CDTF">2023-01-10T06:04:53Z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0x0101005478A2FA945E7348B6AE291D391E01B1</vt:lpwstr>
  </property>
  <property fmtid="{D5CDD505-2E9C-101B-9397-08002B2CF9AE}" pid="3" name="MediaServiceImageTags">
    <vt:lpwstr/>
  </property>
</Properties>
</file>